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Lst>
  <p:sldSz cy="5143500" cx="9144000"/>
  <p:notesSz cx="6858000" cy="9144000"/>
  <p:embeddedFontLst>
    <p:embeddedFont>
      <p:font typeface="Roboto"/>
      <p:regular r:id="rId95"/>
      <p:bold r:id="rId96"/>
      <p:italic r:id="rId97"/>
      <p:boldItalic r:id="rId98"/>
    </p:embeddedFont>
    <p:embeddedFont>
      <p:font typeface="Montserrat"/>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0428FC-8C8F-445E-BAA9-7544C560FFAA}">
  <a:tblStyle styleId="{570428FC-8C8F-445E-BAA9-7544C560FFA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EED5A65-B9E7-4B5E-8E1D-E2A92B6A877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2" Type="http://schemas.openxmlformats.org/officeDocument/2006/relationships/font" Target="fonts/Montserrat-boldItalic.fntdata"/><Relationship Id="rId101" Type="http://schemas.openxmlformats.org/officeDocument/2006/relationships/font" Target="fonts/Montserrat-italic.fntdata"/><Relationship Id="rId100" Type="http://schemas.openxmlformats.org/officeDocument/2006/relationships/font" Target="fonts/Montserrat-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Roboto-regular.fntdata"/><Relationship Id="rId94" Type="http://schemas.openxmlformats.org/officeDocument/2006/relationships/slide" Target="slides/slide88.xml"/><Relationship Id="rId97" Type="http://schemas.openxmlformats.org/officeDocument/2006/relationships/font" Target="fonts/Roboto-italic.fntdata"/><Relationship Id="rId96" Type="http://schemas.openxmlformats.org/officeDocument/2006/relationships/font" Target="fonts/Roboto-bold.fntdata"/><Relationship Id="rId11" Type="http://schemas.openxmlformats.org/officeDocument/2006/relationships/slide" Target="slides/slide5.xml"/><Relationship Id="rId99" Type="http://schemas.openxmlformats.org/officeDocument/2006/relationships/font" Target="fonts/Montserrat-regular.fntdata"/><Relationship Id="rId10" Type="http://schemas.openxmlformats.org/officeDocument/2006/relationships/slide" Target="slides/slide4.xml"/><Relationship Id="rId98" Type="http://schemas.openxmlformats.org/officeDocument/2006/relationships/font" Target="fonts/Roboto-boldItalic.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8555ed1104_0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8555ed1104_0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8cd57ed6fb_0_4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8cd57ed6fb_0_4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35" name="Google Shape;135;g28cd57ed6fb_0_4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8555ed1104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8555ed1104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8c61fa6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8c61fa6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8c61fa6f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8c61fa6f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8c61fa6f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08c61fa6f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8555ed1104_0_8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8555ed1104_0_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861c7b29b8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861c7b29b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861c7b29b8_0_12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076223a4f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076223a4f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fc2b43d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fc2b43d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fc2b43d6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8fc2b43d6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8555ed1104_0_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8555ed1104_0_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ccdb1dce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8ccdb1dce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861c7b29b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1861c7b29b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50" name="Google Shape;250;g1861c7b29b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861c7b29b8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1861c7b29b8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61" name="Google Shape;261;g1861c7b29b8_0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861c7b29b8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1861c7b29b8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72" name="Google Shape;272;g1861c7b29b8_0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861c7b29b8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1861c7b29b8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83" name="Google Shape;283;g1861c7b29b8_0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861c7b29b8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1861c7b29b8_0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94" name="Google Shape;294;g1861c7b29b8_0_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861c7b29b8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1861c7b29b8_0_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05" name="Google Shape;305;g1861c7b29b8_0_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861c7b29b8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1861c7b29b8_0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16" name="Google Shape;316;g1861c7b29b8_0_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8cd57ed6f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8cd57ed6f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861c7b29b8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1861c7b29b8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38" name="Google Shape;338;g1861c7b29b8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8cd57ed6fb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8cd57ed6fb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8cd57ed6fb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28cd57ed6fb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45" name="Google Shape;345;g28cd57ed6fb_0_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8cd57ed6fb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28cd57ed6fb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52" name="Google Shape;352;g28cd57ed6fb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861c7b29b8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1861c7b29b8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59" name="Google Shape;359;g1861c7b29b8_0_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861c7b29b8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1861c7b29b8_0_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66" name="Google Shape;366;g1861c7b29b8_0_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861c7b29b8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1861c7b29b8_0_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74" name="Google Shape;374;g1861c7b29b8_0_1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8cd57ed6f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8cd57ed6f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08c61fa6f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08c61fa6f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08c61fa6f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08c61fa6f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08c61fa6f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08c61fa6f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0af399dc6a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0af399dc6a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8555ed1104_0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8555ed1104_0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8fc2b43d69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8fc2b43d6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0af399dc6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0af399dc6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08c61fa6f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08c61fa6f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8cd57ed6fb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8cd57ed6fb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28cd57ed6fb_0_29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8cd57ed6f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8cd57ed6f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861c7b29b8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861c7b29b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1861c7b29b8_0_18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861c7b29b8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861c7b29b8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1861c7b29b8_0_19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861c7b29b8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861c7b29b8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1861c7b29b8_0_20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861c7b29b8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861c7b29b8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1861c7b29b8_0_21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861c7b29b8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861c7b29b8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1861c7b29b8_0_23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cd57ed6fb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cd57ed6fb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861c7b29b8_0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861c7b29b8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1861c7b29b8_0_26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861c7b29b8_0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861c7b29b8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1861c7b29b8_0_27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8cd57ed6fb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8cd57ed6f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861c7b29b8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861c7b29b8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1861c7b29b8_0_22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8cd57ed6fb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8cd57ed6fb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8cd57ed6fb_0_16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861c7b29b8_0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861c7b29b8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1861c7b29b8_0_28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861c7b29b8_0_2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861c7b29b8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1861c7b29b8_0_25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8cd57ed6fb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8cd57ed6f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308c61fa6f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308c61fa6f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08c61fa6f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08c61fa6f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cd57ed6fb_0_4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28cd57ed6fb_0_4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06" name="Google Shape;106;g28cd57ed6fb_0_4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08c61fa6f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08c61fa6f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0af399dc6a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30af399dc6a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0af399dc6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30af399dc6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0af399dc6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30af399dc6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08c61fa6f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308c61fa6f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861c7b29b8_0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g1861c7b29b8_0_3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679" name="Google Shape;679;g1861c7b29b8_0_3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861c7b29b8_0_3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861c7b29b8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1861c7b29b8_0_37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861c7b29b8_0_3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1861c7b29b8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1861c7b29b8_0_35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861c7b29b8_0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861c7b29b8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1861c7b29b8_0_36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861c7b29b8_0_3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1861c7b29b8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g1861c7b29b8_0_36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cd57ed6fb_0_4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28cd57ed6fb_0_4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13" name="Google Shape;113;g28cd57ed6fb_0_4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8cd57ed6fb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8cd57ed6fb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08c61fa6f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308c61fa6f8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08c61fa6f8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08c61fa6f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308c61fa6f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308c61fa6f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0af399dc6a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30af399dc6a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30af399dc6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30af399dc6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0af399dc6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30af399dc6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30af399dc6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30af399dc6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8fc2b43d69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28fc2b43d69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8fc2b43d6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28fc2b43d6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8cd57ed6fb_0_4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28cd57ed6fb_0_4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21" name="Google Shape;121;g28cd57ed6fb_0_4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30af399dc6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30af399dc6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0af399dc6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30af399dc6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0af399dc6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30af399dc6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30af399dc6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30af399dc6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30af399dc6a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30af399dc6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30af399dc6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30af399dc6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30af399dc6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30af399dc6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30af399dc6a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30af399dc6a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30af399dc6a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30af399dc6a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8cd57ed6fb_0_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28cd57ed6fb_0_4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28" name="Google Shape;128;g28cd57ed6fb_0_4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2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1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1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1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1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3" name="Google Shape;63;p14"/>
          <p:cNvSpPr txBox="1"/>
          <p:nvPr/>
        </p:nvSpPr>
        <p:spPr>
          <a:xfrm>
            <a:off x="59430" y="3408560"/>
            <a:ext cx="85206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2023-2024 State Assessment Report</a:t>
            </a:r>
            <a:endParaRPr sz="4700">
              <a:solidFill>
                <a:srgbClr val="FFFFFF"/>
              </a:solidFill>
              <a:latin typeface="Impact"/>
              <a:ea typeface="Impact"/>
              <a:cs typeface="Impact"/>
              <a:sym typeface="Impact"/>
            </a:endParaRPr>
          </a:p>
        </p:txBody>
      </p:sp>
      <p:sp>
        <p:nvSpPr>
          <p:cNvPr id="64" name="Google Shape;64;p14"/>
          <p:cNvSpPr txBox="1"/>
          <p:nvPr/>
        </p:nvSpPr>
        <p:spPr>
          <a:xfrm>
            <a:off x="87460" y="4487903"/>
            <a:ext cx="8520600" cy="5154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sz="2477">
                <a:solidFill>
                  <a:schemeClr val="lt1"/>
                </a:solidFill>
                <a:latin typeface="Montserrat"/>
                <a:ea typeface="Montserrat"/>
                <a:cs typeface="Montserrat"/>
                <a:sym typeface="Montserrat"/>
              </a:rPr>
              <a:t>Part III: NJSLA and DLM</a:t>
            </a:r>
            <a:endParaRPr b="1" sz="22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nvSpPr>
        <p:spPr>
          <a:xfrm>
            <a:off x="457200" y="1244138"/>
            <a:ext cx="8073600" cy="3109200"/>
          </a:xfrm>
          <a:prstGeom prst="rect">
            <a:avLst/>
          </a:prstGeom>
          <a:noFill/>
          <a:ln>
            <a:noFill/>
          </a:ln>
        </p:spPr>
        <p:txBody>
          <a:bodyPr anchorCtr="0" anchor="t" bIns="45700" lIns="91425" spcFirstLastPara="1" rIns="91425" wrap="square" tIns="45700">
            <a:spAutoFit/>
          </a:bodyPr>
          <a:lstStyle/>
          <a:p>
            <a:pPr indent="-495300" lvl="0" marL="571500" marR="0" rtl="0" algn="l">
              <a:lnSpc>
                <a:spcPct val="100000"/>
              </a:lnSpc>
              <a:spcBef>
                <a:spcPts val="0"/>
              </a:spcBef>
              <a:spcAft>
                <a:spcPts val="0"/>
              </a:spcAft>
              <a:buClr>
                <a:srgbClr val="000000"/>
              </a:buClr>
              <a:buSzPts val="2800"/>
              <a:buFont typeface="Montserrat"/>
              <a:buChar char="•"/>
            </a:pPr>
            <a:r>
              <a:rPr i="0" lang="en" sz="2800" u="none" cap="none" strike="noStrike">
                <a:solidFill>
                  <a:srgbClr val="000000"/>
                </a:solidFill>
                <a:highlight>
                  <a:srgbClr val="FFFFFF"/>
                </a:highlight>
                <a:latin typeface="Montserrat"/>
                <a:ea typeface="Montserrat"/>
                <a:cs typeface="Montserrat"/>
                <a:sym typeface="Montserrat"/>
              </a:rPr>
              <a:t>Administered to </a:t>
            </a:r>
            <a:r>
              <a:rPr b="1" lang="en" sz="2800" u="sng">
                <a:solidFill>
                  <a:schemeClr val="dk1"/>
                </a:solidFill>
                <a:highlight>
                  <a:srgbClr val="FFFFFF"/>
                </a:highlight>
                <a:latin typeface="Montserrat"/>
                <a:ea typeface="Montserrat"/>
                <a:cs typeface="Montserrat"/>
                <a:sym typeface="Montserrat"/>
              </a:rPr>
              <a:t>97</a:t>
            </a:r>
            <a:r>
              <a:rPr i="0" lang="en" sz="2800" u="none" cap="none" strike="noStrike">
                <a:solidFill>
                  <a:schemeClr val="dk1"/>
                </a:solidFill>
                <a:highlight>
                  <a:srgbClr val="FFFFFF"/>
                </a:highlight>
                <a:latin typeface="Montserrat"/>
                <a:ea typeface="Montserrat"/>
                <a:cs typeface="Montserrat"/>
                <a:sym typeface="Montserrat"/>
              </a:rPr>
              <a:t> </a:t>
            </a:r>
            <a:r>
              <a:rPr i="0" lang="en" sz="2800" u="none" cap="none" strike="noStrike">
                <a:solidFill>
                  <a:srgbClr val="000000"/>
                </a:solidFill>
                <a:highlight>
                  <a:srgbClr val="FFFFFF"/>
                </a:highlight>
                <a:latin typeface="Montserrat"/>
                <a:ea typeface="Montserrat"/>
                <a:cs typeface="Montserrat"/>
                <a:sym typeface="Montserrat"/>
              </a:rPr>
              <a:t>English Language Learners.</a:t>
            </a:r>
            <a:endParaRPr i="0" sz="2800" u="none" cap="none" strike="noStrike">
              <a:solidFill>
                <a:srgbClr val="000000"/>
              </a:solidFill>
              <a:highlight>
                <a:srgbClr val="FFFFFF"/>
              </a:highlight>
              <a:latin typeface="Montserrat"/>
              <a:ea typeface="Montserrat"/>
              <a:cs typeface="Montserrat"/>
              <a:sym typeface="Montserrat"/>
            </a:endParaRPr>
          </a:p>
          <a:p>
            <a:pPr indent="-495300" lvl="0" marL="571500" marR="0" rtl="0" algn="l">
              <a:lnSpc>
                <a:spcPct val="100000"/>
              </a:lnSpc>
              <a:spcBef>
                <a:spcPts val="0"/>
              </a:spcBef>
              <a:spcAft>
                <a:spcPts val="0"/>
              </a:spcAft>
              <a:buClr>
                <a:srgbClr val="000000"/>
              </a:buClr>
              <a:buSzPts val="2800"/>
              <a:buFont typeface="Montserrat"/>
              <a:buChar char="•"/>
            </a:pPr>
            <a:r>
              <a:rPr i="0" lang="en" sz="2800" u="none" cap="none" strike="noStrike">
                <a:solidFill>
                  <a:srgbClr val="000000"/>
                </a:solidFill>
                <a:highlight>
                  <a:srgbClr val="FFFFFF"/>
                </a:highlight>
                <a:latin typeface="Montserrat"/>
                <a:ea typeface="Montserrat"/>
                <a:cs typeface="Montserrat"/>
                <a:sym typeface="Montserrat"/>
              </a:rPr>
              <a:t>Scored on English Language Proficiency Levels from 1 to 6.</a:t>
            </a:r>
            <a:endParaRPr sz="2800">
              <a:highlight>
                <a:srgbClr val="FFFFFF"/>
              </a:highlight>
              <a:latin typeface="Montserrat"/>
              <a:ea typeface="Montserrat"/>
              <a:cs typeface="Montserrat"/>
              <a:sym typeface="Montserrat"/>
            </a:endParaRPr>
          </a:p>
          <a:p>
            <a:pPr indent="-495300" lvl="0" marL="571500" marR="0" rtl="0" algn="l">
              <a:lnSpc>
                <a:spcPct val="100000"/>
              </a:lnSpc>
              <a:spcBef>
                <a:spcPts val="0"/>
              </a:spcBef>
              <a:spcAft>
                <a:spcPts val="0"/>
              </a:spcAft>
              <a:buClr>
                <a:srgbClr val="000000"/>
              </a:buClr>
              <a:buSzPts val="2800"/>
              <a:buFont typeface="Montserrat"/>
              <a:buChar char="•"/>
            </a:pPr>
            <a:r>
              <a:rPr b="1" lang="en" sz="2800" u="sng">
                <a:solidFill>
                  <a:schemeClr val="dk1"/>
                </a:solidFill>
                <a:highlight>
                  <a:srgbClr val="FFFFFF"/>
                </a:highlight>
                <a:latin typeface="Montserrat"/>
                <a:ea typeface="Montserrat"/>
                <a:cs typeface="Montserrat"/>
                <a:sym typeface="Montserrat"/>
              </a:rPr>
              <a:t>18</a:t>
            </a:r>
            <a:r>
              <a:rPr b="1" lang="en" sz="2800">
                <a:solidFill>
                  <a:schemeClr val="dk1"/>
                </a:solidFill>
                <a:highlight>
                  <a:srgbClr val="FFFFFF"/>
                </a:highlight>
                <a:latin typeface="Montserrat"/>
                <a:ea typeface="Montserrat"/>
                <a:cs typeface="Montserrat"/>
                <a:sym typeface="Montserrat"/>
              </a:rPr>
              <a:t> </a:t>
            </a:r>
            <a:r>
              <a:rPr i="0" lang="en" sz="2800" u="none" cap="none" strike="noStrike">
                <a:solidFill>
                  <a:srgbClr val="000000"/>
                </a:solidFill>
                <a:highlight>
                  <a:srgbClr val="FFFFFF"/>
                </a:highlight>
                <a:latin typeface="Montserrat"/>
                <a:ea typeface="Montserrat"/>
                <a:cs typeface="Montserrat"/>
                <a:sym typeface="Montserrat"/>
              </a:rPr>
              <a:t>students received a score of </a:t>
            </a:r>
            <a:r>
              <a:rPr b="1" i="0" lang="en" sz="2800" u="sng" cap="none" strike="noStrike">
                <a:solidFill>
                  <a:srgbClr val="000000"/>
                </a:solidFill>
                <a:highlight>
                  <a:srgbClr val="FFFFFF"/>
                </a:highlight>
                <a:latin typeface="Montserrat"/>
                <a:ea typeface="Montserrat"/>
                <a:cs typeface="Montserrat"/>
                <a:sym typeface="Montserrat"/>
              </a:rPr>
              <a:t>4.5 or higher</a:t>
            </a:r>
            <a:r>
              <a:rPr i="0" lang="en" sz="2800" u="none" cap="none" strike="noStrike">
                <a:solidFill>
                  <a:srgbClr val="000000"/>
                </a:solidFill>
                <a:highlight>
                  <a:srgbClr val="FFFFFF"/>
                </a:highlight>
                <a:latin typeface="Montserrat"/>
                <a:ea typeface="Montserrat"/>
                <a:cs typeface="Montserrat"/>
                <a:sym typeface="Montserrat"/>
              </a:rPr>
              <a:t>, qualifying them to exit the ESL program.</a:t>
            </a:r>
            <a:endParaRPr i="0" sz="200" u="none" cap="none" strike="noStrike">
              <a:solidFill>
                <a:srgbClr val="000000"/>
              </a:solidFill>
              <a:highlight>
                <a:srgbClr val="FFFFFF"/>
              </a:highlight>
              <a:latin typeface="Montserrat"/>
              <a:ea typeface="Montserrat"/>
              <a:cs typeface="Montserrat"/>
              <a:sym typeface="Montserrat"/>
            </a:endParaRPr>
          </a:p>
        </p:txBody>
      </p:sp>
      <p:sp>
        <p:nvSpPr>
          <p:cNvPr id="138" name="Google Shape;138;p23"/>
          <p:cNvSpPr txBox="1"/>
          <p:nvPr>
            <p:ph type="title"/>
          </p:nvPr>
        </p:nvSpPr>
        <p:spPr>
          <a:xfrm>
            <a:off x="457200" y="154484"/>
            <a:ext cx="8229600" cy="6432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3600">
                <a:solidFill>
                  <a:schemeClr val="lt1"/>
                </a:solidFill>
                <a:latin typeface="Montserrat"/>
                <a:ea typeface="Montserrat"/>
                <a:cs typeface="Montserrat"/>
                <a:sym typeface="Montserrat"/>
              </a:rPr>
              <a:t>SPF ACCESS for ELLs Results 2024</a:t>
            </a:r>
            <a:endParaRPr sz="1900">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6" name="Google Shape;146;p24"/>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577">
                <a:solidFill>
                  <a:schemeClr val="lt1"/>
                </a:solidFill>
                <a:latin typeface="Montserrat"/>
                <a:ea typeface="Montserrat"/>
                <a:cs typeface="Montserrat"/>
                <a:sym typeface="Montserrat"/>
              </a:rPr>
              <a:t>New Jersey Student Learning Assessment</a:t>
            </a:r>
            <a:r>
              <a:rPr b="1" lang="en" sz="2577">
                <a:solidFill>
                  <a:schemeClr val="lt1"/>
                </a:solidFill>
                <a:latin typeface="Montserrat"/>
                <a:ea typeface="Montserrat"/>
                <a:cs typeface="Montserrat"/>
                <a:sym typeface="Montserrat"/>
              </a:rPr>
              <a:t> </a:t>
            </a:r>
            <a:endParaRPr sz="4100">
              <a:solidFill>
                <a:srgbClr val="FFFFFF"/>
              </a:solidFill>
              <a:latin typeface="Impact"/>
              <a:ea typeface="Impact"/>
              <a:cs typeface="Impact"/>
              <a:sym typeface="Impact"/>
            </a:endParaRPr>
          </a:p>
        </p:txBody>
      </p:sp>
      <p:pic>
        <p:nvPicPr>
          <p:cNvPr id="147" name="Google Shape;147;p24"/>
          <p:cNvPicPr preferRelativeResize="0"/>
          <p:nvPr/>
        </p:nvPicPr>
        <p:blipFill>
          <a:blip r:embed="rId4">
            <a:alphaModFix/>
          </a:blip>
          <a:stretch>
            <a:fillRect/>
          </a:stretch>
        </p:blipFill>
        <p:spPr>
          <a:xfrm>
            <a:off x="2540949" y="1328475"/>
            <a:ext cx="4062100" cy="3599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3" name="Google Shape;15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5" name="Google Shape;155;p25"/>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2024 ELA State/SPF Comparison</a:t>
            </a:r>
            <a:r>
              <a:rPr b="1" lang="en" sz="2577">
                <a:solidFill>
                  <a:schemeClr val="lt1"/>
                </a:solidFill>
                <a:latin typeface="Montserrat"/>
                <a:ea typeface="Montserrat"/>
                <a:cs typeface="Montserrat"/>
                <a:sym typeface="Montserrat"/>
              </a:rPr>
              <a:t> </a:t>
            </a:r>
            <a:endParaRPr b="1" sz="4100">
              <a:solidFill>
                <a:srgbClr val="FFFFFF"/>
              </a:solidFill>
              <a:latin typeface="Impact"/>
              <a:ea typeface="Impact"/>
              <a:cs typeface="Impact"/>
              <a:sym typeface="Impact"/>
            </a:endParaRPr>
          </a:p>
        </p:txBody>
      </p:sp>
      <p:pic>
        <p:nvPicPr>
          <p:cNvPr id="156" name="Google Shape;156;p25" title="Chart"/>
          <p:cNvPicPr preferRelativeResize="0"/>
          <p:nvPr/>
        </p:nvPicPr>
        <p:blipFill>
          <a:blip r:embed="rId4">
            <a:alphaModFix/>
          </a:blip>
          <a:stretch>
            <a:fillRect/>
          </a:stretch>
        </p:blipFill>
        <p:spPr>
          <a:xfrm>
            <a:off x="617925" y="1152475"/>
            <a:ext cx="6969075" cy="3799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2" name="Google Shape;16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3" name="Google Shape;163;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4" name="Google Shape;164;p26"/>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2024 Math State/SPF Comparison</a:t>
            </a:r>
            <a:r>
              <a:rPr b="1" lang="en" sz="2577">
                <a:solidFill>
                  <a:schemeClr val="lt1"/>
                </a:solidFill>
                <a:latin typeface="Montserrat"/>
                <a:ea typeface="Montserrat"/>
                <a:cs typeface="Montserrat"/>
                <a:sym typeface="Montserrat"/>
              </a:rPr>
              <a:t> </a:t>
            </a:r>
            <a:endParaRPr b="1" sz="4100">
              <a:solidFill>
                <a:srgbClr val="FFFFFF"/>
              </a:solidFill>
              <a:latin typeface="Impact"/>
              <a:ea typeface="Impact"/>
              <a:cs typeface="Impact"/>
              <a:sym typeface="Impact"/>
            </a:endParaRPr>
          </a:p>
        </p:txBody>
      </p:sp>
      <p:pic>
        <p:nvPicPr>
          <p:cNvPr id="165" name="Google Shape;165;p26" title="Chart"/>
          <p:cNvPicPr preferRelativeResize="0"/>
          <p:nvPr/>
        </p:nvPicPr>
        <p:blipFill>
          <a:blip r:embed="rId4">
            <a:alphaModFix/>
          </a:blip>
          <a:stretch>
            <a:fillRect/>
          </a:stretch>
        </p:blipFill>
        <p:spPr>
          <a:xfrm>
            <a:off x="885300" y="1017725"/>
            <a:ext cx="6674124" cy="4248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1" name="Google Shape;17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2" name="Google Shape;172;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3" name="Google Shape;173;p27"/>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2024 Science State/SPF Comparison</a:t>
            </a:r>
            <a:r>
              <a:rPr b="1" lang="en" sz="2577">
                <a:solidFill>
                  <a:schemeClr val="lt1"/>
                </a:solidFill>
                <a:latin typeface="Montserrat"/>
                <a:ea typeface="Montserrat"/>
                <a:cs typeface="Montserrat"/>
                <a:sym typeface="Montserrat"/>
              </a:rPr>
              <a:t> </a:t>
            </a:r>
            <a:endParaRPr b="1" sz="4100">
              <a:solidFill>
                <a:srgbClr val="FFFFFF"/>
              </a:solidFill>
              <a:latin typeface="Impact"/>
              <a:ea typeface="Impact"/>
              <a:cs typeface="Impact"/>
              <a:sym typeface="Impact"/>
            </a:endParaRPr>
          </a:p>
        </p:txBody>
      </p:sp>
      <p:pic>
        <p:nvPicPr>
          <p:cNvPr id="174" name="Google Shape;174;p27" title="Chart"/>
          <p:cNvPicPr preferRelativeResize="0"/>
          <p:nvPr/>
        </p:nvPicPr>
        <p:blipFill>
          <a:blip r:embed="rId4">
            <a:alphaModFix/>
          </a:blip>
          <a:stretch>
            <a:fillRect/>
          </a:stretch>
        </p:blipFill>
        <p:spPr>
          <a:xfrm>
            <a:off x="1074550" y="1059050"/>
            <a:ext cx="6484875" cy="4084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0" name="Google Shape;18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1" name="Google Shape;181;p28"/>
          <p:cNvPicPr preferRelativeResize="0"/>
          <p:nvPr/>
        </p:nvPicPr>
        <p:blipFill>
          <a:blip r:embed="rId3">
            <a:alphaModFix/>
          </a:blip>
          <a:stretch>
            <a:fillRect/>
          </a:stretch>
        </p:blipFill>
        <p:spPr>
          <a:xfrm>
            <a:off x="0" y="0"/>
            <a:ext cx="9143976" cy="5143500"/>
          </a:xfrm>
          <a:prstGeom prst="rect">
            <a:avLst/>
          </a:prstGeom>
          <a:noFill/>
          <a:ln>
            <a:noFill/>
          </a:ln>
        </p:spPr>
      </p:pic>
      <p:sp>
        <p:nvSpPr>
          <p:cNvPr id="182" name="Google Shape;182;p28"/>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183" name="Google Shape;183;p28"/>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8"/>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8"/>
          <p:cNvSpPr txBox="1"/>
          <p:nvPr/>
        </p:nvSpPr>
        <p:spPr>
          <a:xfrm>
            <a:off x="600075" y="1337976"/>
            <a:ext cx="7383600" cy="400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1" i="0" lang="en" sz="2800" u="none" cap="none" strike="noStrike">
                <a:solidFill>
                  <a:srgbClr val="000000"/>
                </a:solidFill>
                <a:latin typeface="Montserrat"/>
                <a:ea typeface="Montserrat"/>
                <a:cs typeface="Montserrat"/>
                <a:sym typeface="Montserrat"/>
              </a:rPr>
              <a:t>NJSLA ELA and Math Performance Levels</a:t>
            </a:r>
            <a:r>
              <a:rPr i="0" lang="en" sz="2800" u="none" cap="none" strike="noStrike">
                <a:solidFill>
                  <a:srgbClr val="000000"/>
                </a:solidFill>
                <a:latin typeface="Montserrat"/>
                <a:ea typeface="Montserrat"/>
                <a:cs typeface="Montserrat"/>
                <a:sym typeface="Montserrat"/>
              </a:rPr>
              <a:t> </a:t>
            </a:r>
            <a:endParaRPr i="0" sz="28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500"/>
              <a:buFont typeface="Arial"/>
              <a:buNone/>
            </a:pPr>
            <a:r>
              <a:t/>
            </a:r>
            <a:endParaRPr i="0" sz="22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500"/>
              <a:buFont typeface="Arial"/>
              <a:buNone/>
            </a:pPr>
            <a:r>
              <a:rPr b="1" i="0" lang="en" sz="2200" u="none" cap="none" strike="noStrike">
                <a:solidFill>
                  <a:srgbClr val="FFFFFF"/>
                </a:solidFill>
                <a:highlight>
                  <a:srgbClr val="42941F"/>
                </a:highlight>
                <a:latin typeface="Montserrat"/>
                <a:ea typeface="Montserrat"/>
                <a:cs typeface="Montserrat"/>
                <a:sym typeface="Montserrat"/>
              </a:rPr>
              <a:t> EXCEEDING GRADE LEVEL EXPECTATIONS    </a:t>
            </a:r>
            <a:endParaRPr b="1" i="0" sz="2200" u="none" cap="none" strike="noStrike">
              <a:solidFill>
                <a:srgbClr val="FFFFFF"/>
              </a:solidFill>
              <a:highlight>
                <a:srgbClr val="42941F"/>
              </a:highlight>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500"/>
              <a:buFont typeface="Arial"/>
              <a:buNone/>
            </a:pPr>
            <a:r>
              <a:rPr b="1" i="0" lang="en" sz="2200" u="none" cap="none" strike="noStrike">
                <a:solidFill>
                  <a:srgbClr val="FFFFFF"/>
                </a:solidFill>
                <a:highlight>
                  <a:srgbClr val="00FF00"/>
                </a:highlight>
                <a:latin typeface="Montserrat"/>
                <a:ea typeface="Montserrat"/>
                <a:cs typeface="Montserrat"/>
                <a:sym typeface="Montserrat"/>
              </a:rPr>
              <a:t> MEETING GRADE LEVEL EXPECTATIONS</a:t>
            </a:r>
            <a:endParaRPr b="1" i="0" sz="2200" u="none" cap="none" strike="noStrike">
              <a:solidFill>
                <a:srgbClr val="FFFFFF"/>
              </a:solidFill>
              <a:highlight>
                <a:srgbClr val="00FF00"/>
              </a:highlight>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500"/>
              <a:buFont typeface="Arial"/>
              <a:buNone/>
            </a:pPr>
            <a:r>
              <a:rPr b="1" i="0" lang="en" sz="2200" u="none" cap="none" strike="noStrike">
                <a:solidFill>
                  <a:srgbClr val="CCCCCC"/>
                </a:solidFill>
                <a:highlight>
                  <a:srgbClr val="FFFF00"/>
                </a:highlight>
                <a:latin typeface="Montserrat"/>
                <a:ea typeface="Montserrat"/>
                <a:cs typeface="Montserrat"/>
                <a:sym typeface="Montserrat"/>
              </a:rPr>
              <a:t> APPROACHING GRADE LEVEL EXPECTATIONS</a:t>
            </a:r>
            <a:endParaRPr b="1" i="0" sz="2200" u="none" cap="none" strike="noStrike">
              <a:solidFill>
                <a:srgbClr val="CCCCCC"/>
              </a:solidFill>
              <a:highlight>
                <a:srgbClr val="FFFF00"/>
              </a:highlight>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500"/>
              <a:buFont typeface="Arial"/>
              <a:buNone/>
            </a:pPr>
            <a:r>
              <a:rPr b="1" i="0" lang="en" sz="2200" u="none" cap="none" strike="noStrike">
                <a:solidFill>
                  <a:srgbClr val="FFFFFF"/>
                </a:solidFill>
                <a:highlight>
                  <a:srgbClr val="FF9900"/>
                </a:highlight>
                <a:latin typeface="Montserrat"/>
                <a:ea typeface="Montserrat"/>
                <a:cs typeface="Montserrat"/>
                <a:sym typeface="Montserrat"/>
              </a:rPr>
              <a:t> PARTIALLY MEETING GRADE LEVEL EXPECTATIONS</a:t>
            </a:r>
            <a:endParaRPr b="1" i="0" sz="2200" u="none" cap="none" strike="noStrike">
              <a:solidFill>
                <a:srgbClr val="FFFFFF"/>
              </a:solidFill>
              <a:highlight>
                <a:srgbClr val="FF9900"/>
              </a:highlight>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500"/>
              <a:buFont typeface="Arial"/>
              <a:buNone/>
            </a:pPr>
            <a:r>
              <a:rPr b="1" i="0" lang="en" sz="2200" u="none" cap="none" strike="noStrike">
                <a:solidFill>
                  <a:srgbClr val="FFFFFF"/>
                </a:solidFill>
                <a:highlight>
                  <a:srgbClr val="FF0000"/>
                </a:highlight>
                <a:latin typeface="Montserrat"/>
                <a:ea typeface="Montserrat"/>
                <a:cs typeface="Montserrat"/>
                <a:sym typeface="Montserrat"/>
              </a:rPr>
              <a:t> NOT YET MEETING GRADE LEVEL EXPECTATIONS</a:t>
            </a:r>
            <a:endParaRPr b="1" i="0" sz="2200" u="none" cap="none" strike="noStrike">
              <a:solidFill>
                <a:srgbClr val="FFFFFF"/>
              </a:solidFill>
              <a:highlight>
                <a:srgbClr val="FF0000"/>
              </a:highlight>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900"/>
              <a:buFont typeface="Arial"/>
              <a:buNone/>
            </a:pPr>
            <a:r>
              <a:t/>
            </a:r>
            <a:endParaRPr i="0" sz="16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9" title="Chart"/>
          <p:cNvPicPr preferRelativeResize="0"/>
          <p:nvPr/>
        </p:nvPicPr>
        <p:blipFill>
          <a:blip r:embed="rId3">
            <a:alphaModFix/>
          </a:blip>
          <a:stretch>
            <a:fillRect/>
          </a:stretch>
        </p:blipFill>
        <p:spPr>
          <a:xfrm>
            <a:off x="457200" y="766375"/>
            <a:ext cx="8229600" cy="4512024"/>
          </a:xfrm>
          <a:prstGeom prst="rect">
            <a:avLst/>
          </a:prstGeom>
          <a:noFill/>
          <a:ln>
            <a:noFill/>
          </a:ln>
        </p:spPr>
      </p:pic>
      <p:sp>
        <p:nvSpPr>
          <p:cNvPr id="192" name="Google Shape;192;p29"/>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000">
                <a:solidFill>
                  <a:schemeClr val="lt1"/>
                </a:solidFill>
                <a:latin typeface="Montserrat"/>
                <a:ea typeface="Montserrat"/>
                <a:cs typeface="Montserrat"/>
                <a:sym typeface="Montserrat"/>
              </a:rPr>
              <a:t>2024 SPF </a:t>
            </a:r>
            <a:r>
              <a:rPr lang="en" sz="4000">
                <a:solidFill>
                  <a:schemeClr val="lt1"/>
                </a:solidFill>
                <a:latin typeface="Montserrat"/>
                <a:ea typeface="Montserrat"/>
                <a:cs typeface="Montserrat"/>
                <a:sym typeface="Montserrat"/>
              </a:rPr>
              <a:t>ELA 3-9 at a Glance</a:t>
            </a:r>
            <a:endParaRPr sz="23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8" name="Google Shape;19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9" name="Google Shape;199;p30"/>
          <p:cNvPicPr preferRelativeResize="0"/>
          <p:nvPr/>
        </p:nvPicPr>
        <p:blipFill>
          <a:blip r:embed="rId3">
            <a:alphaModFix/>
          </a:blip>
          <a:stretch>
            <a:fillRect/>
          </a:stretch>
        </p:blipFill>
        <p:spPr>
          <a:xfrm>
            <a:off x="0" y="0"/>
            <a:ext cx="9143976" cy="5143500"/>
          </a:xfrm>
          <a:prstGeom prst="rect">
            <a:avLst/>
          </a:prstGeom>
          <a:noFill/>
          <a:ln>
            <a:noFill/>
          </a:ln>
        </p:spPr>
      </p:pic>
      <p:sp>
        <p:nvSpPr>
          <p:cNvPr id="200" name="Google Shape;200;p30"/>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 3 Year View</a:t>
            </a:r>
            <a:endParaRPr sz="4400">
              <a:solidFill>
                <a:srgbClr val="FFFFFF"/>
              </a:solidFill>
              <a:latin typeface="Impact"/>
              <a:ea typeface="Impact"/>
              <a:cs typeface="Impact"/>
              <a:sym typeface="Impact"/>
            </a:endParaRPr>
          </a:p>
        </p:txBody>
      </p:sp>
      <p:sp>
        <p:nvSpPr>
          <p:cNvPr id="201" name="Google Shape;201;p30"/>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0"/>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30" title="Chart"/>
          <p:cNvPicPr preferRelativeResize="0"/>
          <p:nvPr/>
        </p:nvPicPr>
        <p:blipFill>
          <a:blip r:embed="rId4">
            <a:alphaModFix/>
          </a:blip>
          <a:stretch>
            <a:fillRect/>
          </a:stretch>
        </p:blipFill>
        <p:spPr>
          <a:xfrm>
            <a:off x="856825" y="1152473"/>
            <a:ext cx="6314826" cy="3904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9" name="Google Shape;20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0" name="Google Shape;210;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1" name="Google Shape;211;p31"/>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212" name="Google Shape;212;p31"/>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1"/>
          <p:cNvSpPr txBox="1"/>
          <p:nvPr>
            <p:ph idx="4294967295" type="title"/>
          </p:nvPr>
        </p:nvSpPr>
        <p:spPr>
          <a:xfrm>
            <a:off x="457200" y="1725935"/>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700">
                <a:solidFill>
                  <a:schemeClr val="lt1"/>
                </a:solidFill>
              </a:rPr>
              <a:t>&lt;SUBJECT AND GRADE &gt; </a:t>
            </a:r>
            <a:endParaRPr sz="3000">
              <a:solidFill>
                <a:schemeClr val="lt1"/>
              </a:solidFill>
            </a:endParaRPr>
          </a:p>
        </p:txBody>
      </p:sp>
      <p:sp>
        <p:nvSpPr>
          <p:cNvPr id="214" name="Google Shape;214;p31"/>
          <p:cNvSpPr/>
          <p:nvPr/>
        </p:nvSpPr>
        <p:spPr>
          <a:xfrm>
            <a:off x="713400" y="1638075"/>
            <a:ext cx="7717200" cy="736200"/>
          </a:xfrm>
          <a:prstGeom prst="ellipse">
            <a:avLst/>
          </a:prstGeom>
          <a:solidFill>
            <a:srgbClr val="000000">
              <a:alpha val="0"/>
            </a:srgbClr>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1"/>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1"/>
          <p:cNvSpPr txBox="1"/>
          <p:nvPr>
            <p:ph idx="4294967295" type="title"/>
          </p:nvPr>
        </p:nvSpPr>
        <p:spPr>
          <a:xfrm>
            <a:off x="457200" y="1725935"/>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700">
                <a:solidFill>
                  <a:schemeClr val="lt1"/>
                </a:solidFill>
                <a:latin typeface="Montserrat"/>
                <a:ea typeface="Montserrat"/>
                <a:cs typeface="Montserrat"/>
                <a:sym typeface="Montserrat"/>
              </a:rPr>
              <a:t>&lt;SUBJECT AND GRADE &gt;</a:t>
            </a:r>
            <a:r>
              <a:rPr lang="en" sz="4700">
                <a:solidFill>
                  <a:schemeClr val="lt1"/>
                </a:solidFill>
              </a:rPr>
              <a:t> </a:t>
            </a:r>
            <a:endParaRPr sz="3000">
              <a:solidFill>
                <a:schemeClr val="lt1"/>
              </a:solidFill>
            </a:endParaRPr>
          </a:p>
        </p:txBody>
      </p:sp>
      <p:sp>
        <p:nvSpPr>
          <p:cNvPr id="217" name="Google Shape;217;p31"/>
          <p:cNvSpPr/>
          <p:nvPr/>
        </p:nvSpPr>
        <p:spPr>
          <a:xfrm>
            <a:off x="713400" y="1638075"/>
            <a:ext cx="7717200" cy="736200"/>
          </a:xfrm>
          <a:prstGeom prst="ellipse">
            <a:avLst/>
          </a:prstGeom>
          <a:solidFill>
            <a:srgbClr val="000000">
              <a:alpha val="0"/>
            </a:srgbClr>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3" name="Google Shape;22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4" name="Google Shape;224;p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5" name="Google Shape;225;p32"/>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226" name="Google Shape;226;p32"/>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2"/>
          <p:cNvSpPr txBox="1"/>
          <p:nvPr>
            <p:ph idx="4294967295" type="title"/>
          </p:nvPr>
        </p:nvSpPr>
        <p:spPr>
          <a:xfrm>
            <a:off x="457200" y="1725935"/>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700">
                <a:solidFill>
                  <a:schemeClr val="lt1"/>
                </a:solidFill>
              </a:rPr>
              <a:t>&lt;SUBJECT AND GRADE &gt; </a:t>
            </a:r>
            <a:endParaRPr sz="3000">
              <a:solidFill>
                <a:schemeClr val="lt1"/>
              </a:solidFill>
            </a:endParaRPr>
          </a:p>
        </p:txBody>
      </p:sp>
      <p:sp>
        <p:nvSpPr>
          <p:cNvPr id="228" name="Google Shape;228;p32"/>
          <p:cNvSpPr/>
          <p:nvPr/>
        </p:nvSpPr>
        <p:spPr>
          <a:xfrm>
            <a:off x="713400" y="1638075"/>
            <a:ext cx="7717200" cy="736200"/>
          </a:xfrm>
          <a:prstGeom prst="ellipse">
            <a:avLst/>
          </a:prstGeom>
          <a:solidFill>
            <a:srgbClr val="000000">
              <a:alpha val="0"/>
            </a:srgbClr>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2"/>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2"/>
          <p:cNvSpPr txBox="1"/>
          <p:nvPr>
            <p:ph idx="4294967295" type="title"/>
          </p:nvPr>
        </p:nvSpPr>
        <p:spPr>
          <a:xfrm>
            <a:off x="457200" y="1725935"/>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Arial"/>
              <a:buNone/>
            </a:pPr>
            <a:r>
              <a:rPr lang="en" sz="4700">
                <a:solidFill>
                  <a:schemeClr val="lt1"/>
                </a:solidFill>
                <a:latin typeface="Montserrat"/>
                <a:ea typeface="Montserrat"/>
                <a:cs typeface="Montserrat"/>
                <a:sym typeface="Montserrat"/>
              </a:rPr>
              <a:t>&lt;SUBJECT AND GRADE &gt;</a:t>
            </a:r>
            <a:endParaRPr sz="3000">
              <a:solidFill>
                <a:schemeClr val="lt1"/>
              </a:solidFill>
              <a:latin typeface="Montserrat"/>
              <a:ea typeface="Montserrat"/>
              <a:cs typeface="Montserrat"/>
              <a:sym typeface="Montserrat"/>
            </a:endParaRPr>
          </a:p>
        </p:txBody>
      </p:sp>
      <p:sp>
        <p:nvSpPr>
          <p:cNvPr id="231" name="Google Shape;231;p32"/>
          <p:cNvSpPr/>
          <p:nvPr/>
        </p:nvSpPr>
        <p:spPr>
          <a:xfrm>
            <a:off x="713400" y="1638075"/>
            <a:ext cx="7717200" cy="736200"/>
          </a:xfrm>
          <a:prstGeom prst="ellipse">
            <a:avLst/>
          </a:prstGeom>
          <a:solidFill>
            <a:srgbClr val="000000">
              <a:alpha val="0"/>
            </a:srgbClr>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Montserrat"/>
              <a:ea typeface="Montserrat"/>
              <a:cs typeface="Montserrat"/>
              <a:sym typeface="Montserrat"/>
            </a:endParaRPr>
          </a:p>
        </p:txBody>
      </p:sp>
      <p:sp>
        <p:nvSpPr>
          <p:cNvPr id="232" name="Google Shape;232;p32"/>
          <p:cNvSpPr/>
          <p:nvPr/>
        </p:nvSpPr>
        <p:spPr>
          <a:xfrm>
            <a:off x="655500" y="4108656"/>
            <a:ext cx="7833000" cy="736200"/>
          </a:xfrm>
          <a:prstGeom prst="ellipse">
            <a:avLst/>
          </a:prstGeom>
          <a:solidFill>
            <a:srgbClr val="000000">
              <a:alpha val="0"/>
            </a:srgbClr>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2"/>
          <p:cNvSpPr txBox="1"/>
          <p:nvPr/>
        </p:nvSpPr>
        <p:spPr>
          <a:xfrm>
            <a:off x="729767" y="4230456"/>
            <a:ext cx="32550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lang="en" sz="2000">
                <a:latin typeface="Calibri"/>
                <a:ea typeface="Calibri"/>
                <a:cs typeface="Calibri"/>
                <a:sym typeface="Calibri"/>
              </a:rPr>
              <a:t>SPF </a:t>
            </a:r>
            <a:endParaRPr b="1" i="0" sz="2300" u="none" cap="none" strike="noStrike">
              <a:solidFill>
                <a:srgbClr val="000000"/>
              </a:solidFill>
              <a:latin typeface="Calibri"/>
              <a:ea typeface="Calibri"/>
              <a:cs typeface="Calibri"/>
              <a:sym typeface="Calibri"/>
            </a:endParaRPr>
          </a:p>
        </p:txBody>
      </p:sp>
      <p:sp>
        <p:nvSpPr>
          <p:cNvPr id="234" name="Google Shape;234;p32"/>
          <p:cNvSpPr txBox="1"/>
          <p:nvPr/>
        </p:nvSpPr>
        <p:spPr>
          <a:xfrm>
            <a:off x="5010630" y="4230456"/>
            <a:ext cx="32550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lang="en" sz="2000">
                <a:latin typeface="Calibri"/>
                <a:ea typeface="Calibri"/>
                <a:cs typeface="Calibri"/>
                <a:sym typeface="Calibri"/>
              </a:rPr>
              <a:t>NJ</a:t>
            </a:r>
            <a:endParaRPr b="1" i="0" sz="2000" u="none" cap="none" strike="noStrike">
              <a:solidFill>
                <a:srgbClr val="000000"/>
              </a:solidFill>
              <a:latin typeface="Calibri"/>
              <a:ea typeface="Calibri"/>
              <a:cs typeface="Calibri"/>
              <a:sym typeface="Calibri"/>
            </a:endParaRPr>
          </a:p>
        </p:txBody>
      </p:sp>
      <p:cxnSp>
        <p:nvCxnSpPr>
          <p:cNvPr id="235" name="Google Shape;235;p32"/>
          <p:cNvCxnSpPr/>
          <p:nvPr/>
        </p:nvCxnSpPr>
        <p:spPr>
          <a:xfrm flipH="1">
            <a:off x="4493800" y="2682063"/>
            <a:ext cx="7800" cy="2225400"/>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1" name="Google Shape;71;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2" name="Google Shape;72;p15"/>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2023-2024 State Assessment Report</a:t>
            </a:r>
            <a:endParaRPr sz="4400">
              <a:solidFill>
                <a:srgbClr val="FFFFFF"/>
              </a:solidFill>
              <a:latin typeface="Impact"/>
              <a:ea typeface="Impact"/>
              <a:cs typeface="Impact"/>
              <a:sym typeface="Impact"/>
            </a:endParaRPr>
          </a:p>
        </p:txBody>
      </p:sp>
      <p:sp>
        <p:nvSpPr>
          <p:cNvPr id="73" name="Google Shape;73;p15"/>
          <p:cNvSpPr txBox="1"/>
          <p:nvPr/>
        </p:nvSpPr>
        <p:spPr>
          <a:xfrm>
            <a:off x="185550" y="1511942"/>
            <a:ext cx="8503800" cy="5078700"/>
          </a:xfrm>
          <a:prstGeom prst="rect">
            <a:avLst/>
          </a:prstGeom>
          <a:noFill/>
          <a:ln>
            <a:noFill/>
          </a:ln>
        </p:spPr>
        <p:txBody>
          <a:bodyPr anchorCtr="0" anchor="t" bIns="91425" lIns="91425" spcFirstLastPara="1" rIns="91425" wrap="square" tIns="91425">
            <a:normAutofit/>
          </a:bodyPr>
          <a:lstStyle/>
          <a:p>
            <a:pPr indent="457200" lvl="0" marL="0" rtl="0" algn="l">
              <a:spcBef>
                <a:spcPts val="640"/>
              </a:spcBef>
              <a:spcAft>
                <a:spcPts val="0"/>
              </a:spcAft>
              <a:buNone/>
            </a:pPr>
            <a:r>
              <a:rPr b="1" lang="en" sz="3200">
                <a:solidFill>
                  <a:srgbClr val="1F497D"/>
                </a:solidFill>
                <a:latin typeface="Montserrat"/>
                <a:ea typeface="Montserrat"/>
                <a:cs typeface="Montserrat"/>
                <a:sym typeface="Montserrat"/>
              </a:rPr>
              <a:t>Included in this Report:</a:t>
            </a:r>
            <a:endParaRPr b="1" sz="1500">
              <a:solidFill>
                <a:srgbClr val="1F497D"/>
              </a:solidFill>
              <a:latin typeface="Montserrat"/>
              <a:ea typeface="Montserrat"/>
              <a:cs typeface="Montserrat"/>
              <a:sym typeface="Montserrat"/>
            </a:endParaRPr>
          </a:p>
          <a:p>
            <a:pPr indent="0" lvl="0" marL="457200" rtl="0" algn="l">
              <a:spcBef>
                <a:spcPts val="640"/>
              </a:spcBef>
              <a:spcAft>
                <a:spcPts val="0"/>
              </a:spcAft>
              <a:buNone/>
            </a:pPr>
            <a:r>
              <a:t/>
            </a:r>
            <a:endParaRPr b="1" sz="400">
              <a:solidFill>
                <a:srgbClr val="1F497D"/>
              </a:solidFill>
              <a:latin typeface="Montserrat"/>
              <a:ea typeface="Montserrat"/>
              <a:cs typeface="Montserrat"/>
              <a:sym typeface="Montserrat"/>
            </a:endParaRPr>
          </a:p>
          <a:p>
            <a:pPr indent="444500" lvl="0" marL="457200" rtl="0" algn="l">
              <a:spcBef>
                <a:spcPts val="640"/>
              </a:spcBef>
              <a:spcAft>
                <a:spcPts val="0"/>
              </a:spcAft>
              <a:buClr>
                <a:srgbClr val="1F497D"/>
              </a:buClr>
              <a:buSzPts val="2000"/>
              <a:buFont typeface="Montserrat"/>
              <a:buChar char="★"/>
            </a:pPr>
            <a:r>
              <a:rPr b="1" lang="en" sz="2000">
                <a:solidFill>
                  <a:srgbClr val="1F497D"/>
                </a:solidFill>
                <a:latin typeface="Montserrat"/>
                <a:ea typeface="Montserrat"/>
                <a:cs typeface="Montserrat"/>
                <a:sym typeface="Montserrat"/>
              </a:rPr>
              <a:t>New Jersey Student Learning Assessments</a:t>
            </a:r>
            <a:endParaRPr b="1" sz="2000">
              <a:solidFill>
                <a:srgbClr val="1F497D"/>
              </a:solidFill>
              <a:latin typeface="Montserrat"/>
              <a:ea typeface="Montserrat"/>
              <a:cs typeface="Montserrat"/>
              <a:sym typeface="Montserrat"/>
            </a:endParaRPr>
          </a:p>
          <a:p>
            <a:pPr indent="-355600" lvl="3" marL="1828800" rtl="0" algn="l">
              <a:spcBef>
                <a:spcPts val="0"/>
              </a:spcBef>
              <a:spcAft>
                <a:spcPts val="0"/>
              </a:spcAft>
              <a:buClr>
                <a:srgbClr val="1F497D"/>
              </a:buClr>
              <a:buSzPts val="2000"/>
              <a:buFont typeface="Montserrat"/>
              <a:buChar char="●"/>
            </a:pPr>
            <a:r>
              <a:rPr b="1" lang="en" sz="2000">
                <a:solidFill>
                  <a:srgbClr val="1F497D"/>
                </a:solidFill>
                <a:latin typeface="Montserrat"/>
                <a:ea typeface="Montserrat"/>
                <a:cs typeface="Montserrat"/>
                <a:sym typeface="Montserrat"/>
              </a:rPr>
              <a:t>English Language Arts </a:t>
            </a:r>
            <a:endParaRPr b="1" sz="2000">
              <a:solidFill>
                <a:srgbClr val="1F497D"/>
              </a:solidFill>
              <a:latin typeface="Montserrat"/>
              <a:ea typeface="Montserrat"/>
              <a:cs typeface="Montserrat"/>
              <a:sym typeface="Montserrat"/>
            </a:endParaRPr>
          </a:p>
          <a:p>
            <a:pPr indent="-355600" lvl="3" marL="1828800" rtl="0" algn="l">
              <a:spcBef>
                <a:spcPts val="0"/>
              </a:spcBef>
              <a:spcAft>
                <a:spcPts val="0"/>
              </a:spcAft>
              <a:buClr>
                <a:srgbClr val="1F497D"/>
              </a:buClr>
              <a:buSzPts val="2000"/>
              <a:buFont typeface="Montserrat"/>
              <a:buChar char="●"/>
            </a:pPr>
            <a:r>
              <a:rPr b="1" lang="en" sz="2000">
                <a:solidFill>
                  <a:srgbClr val="1F497D"/>
                </a:solidFill>
                <a:latin typeface="Montserrat"/>
                <a:ea typeface="Montserrat"/>
                <a:cs typeface="Montserrat"/>
                <a:sym typeface="Montserrat"/>
              </a:rPr>
              <a:t>Mathematics</a:t>
            </a:r>
            <a:endParaRPr b="1" sz="2000">
              <a:solidFill>
                <a:srgbClr val="1F497D"/>
              </a:solidFill>
              <a:latin typeface="Montserrat"/>
              <a:ea typeface="Montserrat"/>
              <a:cs typeface="Montserrat"/>
              <a:sym typeface="Montserrat"/>
            </a:endParaRPr>
          </a:p>
          <a:p>
            <a:pPr indent="-355600" lvl="3" marL="1828800" rtl="0" algn="l">
              <a:spcBef>
                <a:spcPts val="0"/>
              </a:spcBef>
              <a:spcAft>
                <a:spcPts val="0"/>
              </a:spcAft>
              <a:buClr>
                <a:srgbClr val="1F497D"/>
              </a:buClr>
              <a:buSzPts val="2000"/>
              <a:buFont typeface="Montserrat"/>
              <a:buChar char="●"/>
            </a:pPr>
            <a:r>
              <a:rPr b="1" lang="en" sz="2000">
                <a:solidFill>
                  <a:srgbClr val="1F497D"/>
                </a:solidFill>
                <a:latin typeface="Montserrat"/>
                <a:ea typeface="Montserrat"/>
                <a:cs typeface="Montserrat"/>
                <a:sym typeface="Montserrat"/>
              </a:rPr>
              <a:t>Science	 </a:t>
            </a:r>
            <a:endParaRPr b="1" sz="2000">
              <a:solidFill>
                <a:srgbClr val="1F497D"/>
              </a:solidFill>
              <a:latin typeface="Montserrat"/>
              <a:ea typeface="Montserrat"/>
              <a:cs typeface="Montserrat"/>
              <a:sym typeface="Montserrat"/>
            </a:endParaRPr>
          </a:p>
          <a:p>
            <a:pPr indent="444500" lvl="0" marL="457200" rtl="0" algn="l">
              <a:spcBef>
                <a:spcPts val="0"/>
              </a:spcBef>
              <a:spcAft>
                <a:spcPts val="0"/>
              </a:spcAft>
              <a:buClr>
                <a:srgbClr val="1F497D"/>
              </a:buClr>
              <a:buSzPts val="2000"/>
              <a:buFont typeface="Montserrat"/>
              <a:buChar char="★"/>
            </a:pPr>
            <a:r>
              <a:rPr b="1" lang="en" sz="2000">
                <a:solidFill>
                  <a:srgbClr val="1F497D"/>
                </a:solidFill>
                <a:latin typeface="Montserrat"/>
                <a:ea typeface="Montserrat"/>
                <a:cs typeface="Montserrat"/>
                <a:sym typeface="Montserrat"/>
              </a:rPr>
              <a:t>Dynamic Learning Maps</a:t>
            </a:r>
            <a:endParaRPr b="1" sz="2000">
              <a:solidFill>
                <a:srgbClr val="1F497D"/>
              </a:solidFill>
              <a:latin typeface="Montserrat"/>
              <a:ea typeface="Montserrat"/>
              <a:cs typeface="Montserrat"/>
              <a:sym typeface="Montserrat"/>
            </a:endParaRPr>
          </a:p>
          <a:p>
            <a:pPr indent="0" lvl="0" marL="0" rtl="0" algn="l">
              <a:lnSpc>
                <a:spcPct val="200000"/>
              </a:lnSpc>
              <a:spcBef>
                <a:spcPts val="0"/>
              </a:spcBef>
              <a:spcAft>
                <a:spcPts val="0"/>
              </a:spcAft>
              <a:buNone/>
            </a:pPr>
            <a:r>
              <a:t/>
            </a:r>
            <a:endParaRPr sz="1600">
              <a:solidFill>
                <a:srgbClr val="1B277A"/>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1" name="Google Shape;24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2" name="Google Shape;242;p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3" name="Google Shape;243;p33"/>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244" name="Google Shape;244;p33"/>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3"/>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3"/>
          <p:cNvSpPr txBox="1"/>
          <p:nvPr/>
        </p:nvSpPr>
        <p:spPr>
          <a:xfrm>
            <a:off x="636750" y="1337975"/>
            <a:ext cx="7870500" cy="363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1" lang="en" sz="3100">
                <a:latin typeface="Calibri"/>
                <a:ea typeface="Calibri"/>
                <a:cs typeface="Calibri"/>
                <a:sym typeface="Calibri"/>
              </a:rPr>
              <a:t>GRADE LEVEL ACHIEVEMENT OVER 3 YEARS</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1" lang="en" sz="3100">
                <a:latin typeface="Calibri"/>
                <a:ea typeface="Calibri"/>
                <a:cs typeface="Calibri"/>
                <a:sym typeface="Calibri"/>
              </a:rPr>
              <a:t>(DIFFERENT STUDENTS EACH YEAR)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DATA IS PRESENTED BY PERCENTAGE OF STUDENTS SCORING AT EACH LEVEL</a:t>
            </a:r>
            <a:br>
              <a:rPr b="0" i="0" lang="en" sz="1900" u="none" cap="none" strike="noStrike">
                <a:solidFill>
                  <a:schemeClr val="dk1"/>
                </a:solidFill>
                <a:latin typeface="Calibri"/>
                <a:ea typeface="Calibri"/>
                <a:cs typeface="Calibri"/>
                <a:sym typeface="Calibri"/>
              </a:rPr>
            </a:b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idx="12" type="sldNum"/>
          </p:nvPr>
        </p:nvSpPr>
        <p:spPr>
          <a:xfrm>
            <a:off x="6553200" y="3575447"/>
            <a:ext cx="21336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253" name="Google Shape;253;p34" title="Chart"/>
          <p:cNvPicPr preferRelativeResize="0"/>
          <p:nvPr/>
        </p:nvPicPr>
        <p:blipFill>
          <a:blip r:embed="rId3">
            <a:alphaModFix/>
          </a:blip>
          <a:stretch>
            <a:fillRect/>
          </a:stretch>
        </p:blipFill>
        <p:spPr>
          <a:xfrm>
            <a:off x="457200" y="690275"/>
            <a:ext cx="8229600" cy="4312949"/>
          </a:xfrm>
          <a:prstGeom prst="rect">
            <a:avLst/>
          </a:prstGeom>
          <a:noFill/>
          <a:ln>
            <a:noFill/>
          </a:ln>
        </p:spPr>
      </p:pic>
      <p:sp>
        <p:nvSpPr>
          <p:cNvPr id="254" name="Google Shape;254;p34"/>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300">
                <a:solidFill>
                  <a:schemeClr val="lt1"/>
                </a:solidFill>
                <a:latin typeface="Montserrat"/>
                <a:ea typeface="Montserrat"/>
                <a:cs typeface="Montserrat"/>
                <a:sym typeface="Montserrat"/>
              </a:rPr>
              <a:t>ELA 3 (2022 to 2024)</a:t>
            </a:r>
            <a:endParaRPr sz="4300">
              <a:solidFill>
                <a:schemeClr val="lt1"/>
              </a:solidFill>
              <a:latin typeface="Montserrat"/>
              <a:ea typeface="Montserrat"/>
              <a:cs typeface="Montserrat"/>
              <a:sym typeface="Montserrat"/>
            </a:endParaRPr>
          </a:p>
        </p:txBody>
      </p:sp>
      <p:cxnSp>
        <p:nvCxnSpPr>
          <p:cNvPr id="255" name="Google Shape;255;p34"/>
          <p:cNvCxnSpPr/>
          <p:nvPr/>
        </p:nvCxnSpPr>
        <p:spPr>
          <a:xfrm>
            <a:off x="4808025" y="1228481"/>
            <a:ext cx="16200" cy="3331800"/>
          </a:xfrm>
          <a:prstGeom prst="straightConnector1">
            <a:avLst/>
          </a:prstGeom>
          <a:noFill/>
          <a:ln cap="flat" cmpd="sng" w="38100">
            <a:solidFill>
              <a:schemeClr val="dk2"/>
            </a:solidFill>
            <a:prstDash val="solid"/>
            <a:round/>
            <a:headEnd len="med" w="med" type="none"/>
            <a:tailEnd len="med" w="med" type="none"/>
          </a:ln>
        </p:spPr>
      </p:cxnSp>
      <p:sp>
        <p:nvSpPr>
          <p:cNvPr id="256" name="Google Shape;256;p34"/>
          <p:cNvSpPr txBox="1"/>
          <p:nvPr/>
        </p:nvSpPr>
        <p:spPr>
          <a:xfrm>
            <a:off x="1650525" y="471030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	</a:t>
            </a:r>
            <a:endParaRPr b="1" sz="2300">
              <a:latin typeface="Calibri"/>
              <a:ea typeface="Calibri"/>
              <a:cs typeface="Calibri"/>
              <a:sym typeface="Calibri"/>
            </a:endParaRPr>
          </a:p>
        </p:txBody>
      </p:sp>
      <p:sp>
        <p:nvSpPr>
          <p:cNvPr id="257" name="Google Shape;257;p34"/>
          <p:cNvSpPr txBox="1"/>
          <p:nvPr/>
        </p:nvSpPr>
        <p:spPr>
          <a:xfrm>
            <a:off x="5082475" y="471030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idx="12" type="sldNum"/>
          </p:nvPr>
        </p:nvSpPr>
        <p:spPr>
          <a:xfrm>
            <a:off x="6553200" y="3575447"/>
            <a:ext cx="21336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264" name="Google Shape;264;p35" title="Chart"/>
          <p:cNvPicPr preferRelativeResize="0"/>
          <p:nvPr/>
        </p:nvPicPr>
        <p:blipFill>
          <a:blip r:embed="rId3">
            <a:alphaModFix/>
          </a:blip>
          <a:stretch>
            <a:fillRect/>
          </a:stretch>
        </p:blipFill>
        <p:spPr>
          <a:xfrm>
            <a:off x="457200" y="673625"/>
            <a:ext cx="8229600" cy="4329600"/>
          </a:xfrm>
          <a:prstGeom prst="rect">
            <a:avLst/>
          </a:prstGeom>
          <a:noFill/>
          <a:ln>
            <a:noFill/>
          </a:ln>
        </p:spPr>
      </p:pic>
      <p:sp>
        <p:nvSpPr>
          <p:cNvPr id="265" name="Google Shape;265;p35"/>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400">
                <a:solidFill>
                  <a:schemeClr val="lt1"/>
                </a:solidFill>
                <a:latin typeface="Montserrat"/>
                <a:ea typeface="Montserrat"/>
                <a:cs typeface="Montserrat"/>
                <a:sym typeface="Montserrat"/>
              </a:rPr>
              <a:t>ELA 4 </a:t>
            </a:r>
            <a:r>
              <a:rPr lang="en" sz="4400">
                <a:solidFill>
                  <a:schemeClr val="lt1"/>
                </a:solidFill>
                <a:latin typeface="Montserrat"/>
                <a:ea typeface="Montserrat"/>
                <a:cs typeface="Montserrat"/>
                <a:sym typeface="Montserrat"/>
              </a:rPr>
              <a:t>(</a:t>
            </a:r>
            <a:r>
              <a:rPr lang="en" sz="4300">
                <a:solidFill>
                  <a:schemeClr val="lt1"/>
                </a:solidFill>
                <a:latin typeface="Montserrat"/>
                <a:ea typeface="Montserrat"/>
                <a:cs typeface="Montserrat"/>
                <a:sym typeface="Montserrat"/>
              </a:rPr>
              <a:t>2022 to 2024</a:t>
            </a:r>
            <a:r>
              <a:rPr lang="en" sz="4400">
                <a:solidFill>
                  <a:schemeClr val="lt1"/>
                </a:solidFill>
                <a:latin typeface="Montserrat"/>
                <a:ea typeface="Montserrat"/>
                <a:cs typeface="Montserrat"/>
                <a:sym typeface="Montserrat"/>
              </a:rPr>
              <a:t>)</a:t>
            </a:r>
            <a:endParaRPr sz="4400">
              <a:solidFill>
                <a:schemeClr val="lt1"/>
              </a:solidFill>
              <a:latin typeface="Montserrat"/>
              <a:ea typeface="Montserrat"/>
              <a:cs typeface="Montserrat"/>
              <a:sym typeface="Montserrat"/>
            </a:endParaRPr>
          </a:p>
        </p:txBody>
      </p:sp>
      <p:cxnSp>
        <p:nvCxnSpPr>
          <p:cNvPr id="266" name="Google Shape;266;p35"/>
          <p:cNvCxnSpPr/>
          <p:nvPr/>
        </p:nvCxnSpPr>
        <p:spPr>
          <a:xfrm>
            <a:off x="4808025" y="1228481"/>
            <a:ext cx="16200" cy="3331800"/>
          </a:xfrm>
          <a:prstGeom prst="straightConnector1">
            <a:avLst/>
          </a:prstGeom>
          <a:noFill/>
          <a:ln cap="flat" cmpd="sng" w="38100">
            <a:solidFill>
              <a:schemeClr val="dk2"/>
            </a:solidFill>
            <a:prstDash val="solid"/>
            <a:round/>
            <a:headEnd len="med" w="med" type="none"/>
            <a:tailEnd len="med" w="med" type="none"/>
          </a:ln>
        </p:spPr>
      </p:cxnSp>
      <p:sp>
        <p:nvSpPr>
          <p:cNvPr id="267" name="Google Shape;267;p35"/>
          <p:cNvSpPr txBox="1"/>
          <p:nvPr/>
        </p:nvSpPr>
        <p:spPr>
          <a:xfrm>
            <a:off x="1650525" y="471030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	</a:t>
            </a:r>
            <a:endParaRPr b="1" sz="2300">
              <a:latin typeface="Calibri"/>
              <a:ea typeface="Calibri"/>
              <a:cs typeface="Calibri"/>
              <a:sym typeface="Calibri"/>
            </a:endParaRPr>
          </a:p>
        </p:txBody>
      </p:sp>
      <p:sp>
        <p:nvSpPr>
          <p:cNvPr id="268" name="Google Shape;268;p35"/>
          <p:cNvSpPr txBox="1"/>
          <p:nvPr/>
        </p:nvSpPr>
        <p:spPr>
          <a:xfrm>
            <a:off x="5082475" y="471030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6"/>
          <p:cNvSpPr txBox="1"/>
          <p:nvPr>
            <p:ph idx="12" type="sldNum"/>
          </p:nvPr>
        </p:nvSpPr>
        <p:spPr>
          <a:xfrm>
            <a:off x="6553200" y="3575447"/>
            <a:ext cx="21336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275" name="Google Shape;275;p36" title="Chart"/>
          <p:cNvPicPr preferRelativeResize="0"/>
          <p:nvPr/>
        </p:nvPicPr>
        <p:blipFill>
          <a:blip r:embed="rId3">
            <a:alphaModFix/>
          </a:blip>
          <a:stretch>
            <a:fillRect/>
          </a:stretch>
        </p:blipFill>
        <p:spPr>
          <a:xfrm>
            <a:off x="457200" y="682325"/>
            <a:ext cx="8229600" cy="4258600"/>
          </a:xfrm>
          <a:prstGeom prst="rect">
            <a:avLst/>
          </a:prstGeom>
          <a:noFill/>
          <a:ln>
            <a:noFill/>
          </a:ln>
        </p:spPr>
      </p:pic>
      <p:sp>
        <p:nvSpPr>
          <p:cNvPr id="276" name="Google Shape;276;p36"/>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400">
                <a:solidFill>
                  <a:schemeClr val="lt1"/>
                </a:solidFill>
                <a:latin typeface="Montserrat"/>
                <a:ea typeface="Montserrat"/>
                <a:cs typeface="Montserrat"/>
                <a:sym typeface="Montserrat"/>
              </a:rPr>
              <a:t>ELA 5 </a:t>
            </a:r>
            <a:r>
              <a:rPr lang="en" sz="4400">
                <a:solidFill>
                  <a:schemeClr val="lt1"/>
                </a:solidFill>
                <a:latin typeface="Montserrat"/>
                <a:ea typeface="Montserrat"/>
                <a:cs typeface="Montserrat"/>
                <a:sym typeface="Montserrat"/>
              </a:rPr>
              <a:t>(</a:t>
            </a:r>
            <a:r>
              <a:rPr lang="en" sz="4300">
                <a:solidFill>
                  <a:schemeClr val="lt1"/>
                </a:solidFill>
                <a:latin typeface="Montserrat"/>
                <a:ea typeface="Montserrat"/>
                <a:cs typeface="Montserrat"/>
                <a:sym typeface="Montserrat"/>
              </a:rPr>
              <a:t>2022 to 2024</a:t>
            </a:r>
            <a:r>
              <a:rPr lang="en" sz="4400">
                <a:solidFill>
                  <a:schemeClr val="lt1"/>
                </a:solidFill>
                <a:latin typeface="Montserrat"/>
                <a:ea typeface="Montserrat"/>
                <a:cs typeface="Montserrat"/>
                <a:sym typeface="Montserrat"/>
              </a:rPr>
              <a:t>)</a:t>
            </a:r>
            <a:endParaRPr sz="4400">
              <a:solidFill>
                <a:schemeClr val="lt1"/>
              </a:solidFill>
              <a:latin typeface="Montserrat"/>
              <a:ea typeface="Montserrat"/>
              <a:cs typeface="Montserrat"/>
              <a:sym typeface="Montserrat"/>
            </a:endParaRPr>
          </a:p>
        </p:txBody>
      </p:sp>
      <p:cxnSp>
        <p:nvCxnSpPr>
          <p:cNvPr id="277" name="Google Shape;277;p36"/>
          <p:cNvCxnSpPr/>
          <p:nvPr/>
        </p:nvCxnSpPr>
        <p:spPr>
          <a:xfrm>
            <a:off x="4808025" y="1145731"/>
            <a:ext cx="16200" cy="3331800"/>
          </a:xfrm>
          <a:prstGeom prst="straightConnector1">
            <a:avLst/>
          </a:prstGeom>
          <a:noFill/>
          <a:ln cap="flat" cmpd="sng" w="38100">
            <a:solidFill>
              <a:schemeClr val="dk2"/>
            </a:solidFill>
            <a:prstDash val="solid"/>
            <a:round/>
            <a:headEnd len="med" w="med" type="none"/>
            <a:tailEnd len="med" w="med" type="none"/>
          </a:ln>
        </p:spPr>
      </p:cxnSp>
      <p:sp>
        <p:nvSpPr>
          <p:cNvPr id="278" name="Google Shape;278;p36"/>
          <p:cNvSpPr txBox="1"/>
          <p:nvPr/>
        </p:nvSpPr>
        <p:spPr>
          <a:xfrm>
            <a:off x="1650525" y="471030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	</a:t>
            </a:r>
            <a:endParaRPr b="1" sz="2300">
              <a:latin typeface="Calibri"/>
              <a:ea typeface="Calibri"/>
              <a:cs typeface="Calibri"/>
              <a:sym typeface="Calibri"/>
            </a:endParaRPr>
          </a:p>
        </p:txBody>
      </p:sp>
      <p:sp>
        <p:nvSpPr>
          <p:cNvPr id="279" name="Google Shape;279;p36"/>
          <p:cNvSpPr txBox="1"/>
          <p:nvPr/>
        </p:nvSpPr>
        <p:spPr>
          <a:xfrm>
            <a:off x="5082475" y="471030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7"/>
          <p:cNvSpPr txBox="1"/>
          <p:nvPr>
            <p:ph idx="12" type="sldNum"/>
          </p:nvPr>
        </p:nvSpPr>
        <p:spPr>
          <a:xfrm>
            <a:off x="6553200" y="3575447"/>
            <a:ext cx="21336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r>
              <a:t/>
            </a:r>
            <a:endParaRPr/>
          </a:p>
        </p:txBody>
      </p:sp>
      <p:pic>
        <p:nvPicPr>
          <p:cNvPr id="286" name="Google Shape;286;p37" title="Chart"/>
          <p:cNvPicPr preferRelativeResize="0"/>
          <p:nvPr/>
        </p:nvPicPr>
        <p:blipFill>
          <a:blip r:embed="rId3">
            <a:alphaModFix/>
          </a:blip>
          <a:stretch>
            <a:fillRect/>
          </a:stretch>
        </p:blipFill>
        <p:spPr>
          <a:xfrm>
            <a:off x="492875" y="673650"/>
            <a:ext cx="8229600" cy="4227150"/>
          </a:xfrm>
          <a:prstGeom prst="rect">
            <a:avLst/>
          </a:prstGeom>
          <a:noFill/>
          <a:ln>
            <a:noFill/>
          </a:ln>
        </p:spPr>
      </p:pic>
      <p:sp>
        <p:nvSpPr>
          <p:cNvPr id="287" name="Google Shape;287;p37"/>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400">
                <a:solidFill>
                  <a:schemeClr val="lt1"/>
                </a:solidFill>
                <a:latin typeface="Montserrat"/>
                <a:ea typeface="Montserrat"/>
                <a:cs typeface="Montserrat"/>
                <a:sym typeface="Montserrat"/>
              </a:rPr>
              <a:t>ELA 6 </a:t>
            </a:r>
            <a:r>
              <a:rPr lang="en" sz="4400">
                <a:solidFill>
                  <a:schemeClr val="lt1"/>
                </a:solidFill>
                <a:latin typeface="Montserrat"/>
                <a:ea typeface="Montserrat"/>
                <a:cs typeface="Montserrat"/>
                <a:sym typeface="Montserrat"/>
              </a:rPr>
              <a:t>(</a:t>
            </a:r>
            <a:r>
              <a:rPr lang="en" sz="4300">
                <a:solidFill>
                  <a:schemeClr val="lt1"/>
                </a:solidFill>
                <a:latin typeface="Montserrat"/>
                <a:ea typeface="Montserrat"/>
                <a:cs typeface="Montserrat"/>
                <a:sym typeface="Montserrat"/>
              </a:rPr>
              <a:t>2022 to 2024</a:t>
            </a:r>
            <a:r>
              <a:rPr lang="en" sz="4400">
                <a:solidFill>
                  <a:schemeClr val="lt1"/>
                </a:solidFill>
                <a:latin typeface="Montserrat"/>
                <a:ea typeface="Montserrat"/>
                <a:cs typeface="Montserrat"/>
                <a:sym typeface="Montserrat"/>
              </a:rPr>
              <a:t>)</a:t>
            </a:r>
            <a:endParaRPr sz="4400">
              <a:solidFill>
                <a:schemeClr val="lt1"/>
              </a:solidFill>
              <a:latin typeface="Montserrat"/>
              <a:ea typeface="Montserrat"/>
              <a:cs typeface="Montserrat"/>
              <a:sym typeface="Montserrat"/>
            </a:endParaRPr>
          </a:p>
        </p:txBody>
      </p:sp>
      <p:cxnSp>
        <p:nvCxnSpPr>
          <p:cNvPr id="288" name="Google Shape;288;p37"/>
          <p:cNvCxnSpPr/>
          <p:nvPr/>
        </p:nvCxnSpPr>
        <p:spPr>
          <a:xfrm>
            <a:off x="4821825" y="1121331"/>
            <a:ext cx="16200" cy="3331800"/>
          </a:xfrm>
          <a:prstGeom prst="straightConnector1">
            <a:avLst/>
          </a:prstGeom>
          <a:noFill/>
          <a:ln cap="flat" cmpd="sng" w="38100">
            <a:solidFill>
              <a:schemeClr val="dk2"/>
            </a:solidFill>
            <a:prstDash val="solid"/>
            <a:round/>
            <a:headEnd len="med" w="med" type="none"/>
            <a:tailEnd len="med" w="med" type="none"/>
          </a:ln>
        </p:spPr>
      </p:cxnSp>
      <p:sp>
        <p:nvSpPr>
          <p:cNvPr id="289" name="Google Shape;289;p37"/>
          <p:cNvSpPr txBox="1"/>
          <p:nvPr/>
        </p:nvSpPr>
        <p:spPr>
          <a:xfrm>
            <a:off x="1598050" y="471985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	</a:t>
            </a:r>
            <a:endParaRPr b="1" sz="2300">
              <a:latin typeface="Calibri"/>
              <a:ea typeface="Calibri"/>
              <a:cs typeface="Calibri"/>
              <a:sym typeface="Calibri"/>
            </a:endParaRPr>
          </a:p>
        </p:txBody>
      </p:sp>
      <p:sp>
        <p:nvSpPr>
          <p:cNvPr id="290" name="Google Shape;290;p37"/>
          <p:cNvSpPr txBox="1"/>
          <p:nvPr/>
        </p:nvSpPr>
        <p:spPr>
          <a:xfrm>
            <a:off x="5030000" y="471985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8" title="Chart"/>
          <p:cNvPicPr preferRelativeResize="0"/>
          <p:nvPr/>
        </p:nvPicPr>
        <p:blipFill>
          <a:blip r:embed="rId3">
            <a:alphaModFix/>
          </a:blip>
          <a:stretch>
            <a:fillRect/>
          </a:stretch>
        </p:blipFill>
        <p:spPr>
          <a:xfrm>
            <a:off x="411800" y="764825"/>
            <a:ext cx="8318325" cy="4119625"/>
          </a:xfrm>
          <a:prstGeom prst="rect">
            <a:avLst/>
          </a:prstGeom>
          <a:noFill/>
          <a:ln>
            <a:noFill/>
          </a:ln>
        </p:spPr>
      </p:pic>
      <p:sp>
        <p:nvSpPr>
          <p:cNvPr id="297" name="Google Shape;297;p38"/>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400">
                <a:solidFill>
                  <a:schemeClr val="lt1"/>
                </a:solidFill>
                <a:latin typeface="Montserrat"/>
                <a:ea typeface="Montserrat"/>
                <a:cs typeface="Montserrat"/>
                <a:sym typeface="Montserrat"/>
              </a:rPr>
              <a:t>ELA 7 </a:t>
            </a:r>
            <a:r>
              <a:rPr lang="en" sz="4400">
                <a:solidFill>
                  <a:schemeClr val="lt1"/>
                </a:solidFill>
                <a:latin typeface="Montserrat"/>
                <a:ea typeface="Montserrat"/>
                <a:cs typeface="Montserrat"/>
                <a:sym typeface="Montserrat"/>
              </a:rPr>
              <a:t>(</a:t>
            </a:r>
            <a:r>
              <a:rPr lang="en" sz="4300">
                <a:solidFill>
                  <a:schemeClr val="lt1"/>
                </a:solidFill>
                <a:latin typeface="Montserrat"/>
                <a:ea typeface="Montserrat"/>
                <a:cs typeface="Montserrat"/>
                <a:sym typeface="Montserrat"/>
              </a:rPr>
              <a:t>2022 to 2024</a:t>
            </a:r>
            <a:r>
              <a:rPr lang="en" sz="4400">
                <a:solidFill>
                  <a:schemeClr val="lt1"/>
                </a:solidFill>
                <a:latin typeface="Montserrat"/>
                <a:ea typeface="Montserrat"/>
                <a:cs typeface="Montserrat"/>
                <a:sym typeface="Montserrat"/>
              </a:rPr>
              <a:t>)</a:t>
            </a:r>
            <a:endParaRPr sz="4400">
              <a:solidFill>
                <a:schemeClr val="lt1"/>
              </a:solidFill>
              <a:latin typeface="Montserrat"/>
              <a:ea typeface="Montserrat"/>
              <a:cs typeface="Montserrat"/>
              <a:sym typeface="Montserrat"/>
            </a:endParaRPr>
          </a:p>
        </p:txBody>
      </p:sp>
      <p:sp>
        <p:nvSpPr>
          <p:cNvPr id="298" name="Google Shape;298;p38"/>
          <p:cNvSpPr txBox="1"/>
          <p:nvPr>
            <p:ph idx="10" type="dt"/>
          </p:nvPr>
        </p:nvSpPr>
        <p:spPr>
          <a:xfrm>
            <a:off x="457200" y="3575447"/>
            <a:ext cx="2133600" cy="205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299" name="Google Shape;299;p38"/>
          <p:cNvSpPr txBox="1"/>
          <p:nvPr/>
        </p:nvSpPr>
        <p:spPr>
          <a:xfrm>
            <a:off x="1611850" y="456028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300" name="Google Shape;300;p38"/>
          <p:cNvSpPr txBox="1"/>
          <p:nvPr/>
        </p:nvSpPr>
        <p:spPr>
          <a:xfrm>
            <a:off x="5059875" y="456028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cxnSp>
        <p:nvCxnSpPr>
          <p:cNvPr id="301" name="Google Shape;301;p38"/>
          <p:cNvCxnSpPr/>
          <p:nvPr/>
        </p:nvCxnSpPr>
        <p:spPr>
          <a:xfrm>
            <a:off x="4808025" y="1158744"/>
            <a:ext cx="16200" cy="33318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idx="12" type="sldNum"/>
          </p:nvPr>
        </p:nvSpPr>
        <p:spPr>
          <a:xfrm>
            <a:off x="6553200" y="3575447"/>
            <a:ext cx="21336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308" name="Google Shape;308;p39" title="Chart"/>
          <p:cNvPicPr preferRelativeResize="0"/>
          <p:nvPr/>
        </p:nvPicPr>
        <p:blipFill>
          <a:blip r:embed="rId3">
            <a:alphaModFix/>
          </a:blip>
          <a:stretch>
            <a:fillRect/>
          </a:stretch>
        </p:blipFill>
        <p:spPr>
          <a:xfrm>
            <a:off x="457200" y="638275"/>
            <a:ext cx="8229600" cy="4286126"/>
          </a:xfrm>
          <a:prstGeom prst="rect">
            <a:avLst/>
          </a:prstGeom>
          <a:noFill/>
          <a:ln>
            <a:noFill/>
          </a:ln>
        </p:spPr>
      </p:pic>
      <p:sp>
        <p:nvSpPr>
          <p:cNvPr id="309" name="Google Shape;309;p39"/>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400">
                <a:solidFill>
                  <a:schemeClr val="lt1"/>
                </a:solidFill>
                <a:latin typeface="Montserrat"/>
                <a:ea typeface="Montserrat"/>
                <a:cs typeface="Montserrat"/>
                <a:sym typeface="Montserrat"/>
              </a:rPr>
              <a:t>ELA 8 </a:t>
            </a:r>
            <a:r>
              <a:rPr lang="en" sz="4400">
                <a:solidFill>
                  <a:schemeClr val="lt1"/>
                </a:solidFill>
                <a:latin typeface="Montserrat"/>
                <a:ea typeface="Montserrat"/>
                <a:cs typeface="Montserrat"/>
                <a:sym typeface="Montserrat"/>
              </a:rPr>
              <a:t>(</a:t>
            </a:r>
            <a:r>
              <a:rPr lang="en" sz="4300">
                <a:solidFill>
                  <a:schemeClr val="lt1"/>
                </a:solidFill>
                <a:latin typeface="Montserrat"/>
                <a:ea typeface="Montserrat"/>
                <a:cs typeface="Montserrat"/>
                <a:sym typeface="Montserrat"/>
              </a:rPr>
              <a:t>2022 to 2024</a:t>
            </a:r>
            <a:r>
              <a:rPr lang="en" sz="4400">
                <a:solidFill>
                  <a:schemeClr val="lt1"/>
                </a:solidFill>
                <a:latin typeface="Montserrat"/>
                <a:ea typeface="Montserrat"/>
                <a:cs typeface="Montserrat"/>
                <a:sym typeface="Montserrat"/>
              </a:rPr>
              <a:t>)</a:t>
            </a:r>
            <a:r>
              <a:rPr lang="en" sz="4400">
                <a:solidFill>
                  <a:schemeClr val="lt1"/>
                </a:solidFill>
                <a:latin typeface="Montserrat"/>
                <a:ea typeface="Montserrat"/>
                <a:cs typeface="Montserrat"/>
                <a:sym typeface="Montserrat"/>
              </a:rPr>
              <a:t> </a:t>
            </a:r>
            <a:endParaRPr sz="4400">
              <a:solidFill>
                <a:schemeClr val="lt1"/>
              </a:solidFill>
              <a:latin typeface="Montserrat"/>
              <a:ea typeface="Montserrat"/>
              <a:cs typeface="Montserrat"/>
              <a:sym typeface="Montserrat"/>
            </a:endParaRPr>
          </a:p>
        </p:txBody>
      </p:sp>
      <p:cxnSp>
        <p:nvCxnSpPr>
          <p:cNvPr id="310" name="Google Shape;310;p39"/>
          <p:cNvCxnSpPr/>
          <p:nvPr/>
        </p:nvCxnSpPr>
        <p:spPr>
          <a:xfrm>
            <a:off x="4808025" y="1228481"/>
            <a:ext cx="16200" cy="3331800"/>
          </a:xfrm>
          <a:prstGeom prst="straightConnector1">
            <a:avLst/>
          </a:prstGeom>
          <a:noFill/>
          <a:ln cap="flat" cmpd="sng" w="38100">
            <a:solidFill>
              <a:schemeClr val="dk2"/>
            </a:solidFill>
            <a:prstDash val="solid"/>
            <a:round/>
            <a:headEnd len="med" w="med" type="none"/>
            <a:tailEnd len="med" w="med" type="none"/>
          </a:ln>
        </p:spPr>
      </p:cxnSp>
      <p:sp>
        <p:nvSpPr>
          <p:cNvPr id="311" name="Google Shape;311;p39"/>
          <p:cNvSpPr txBox="1"/>
          <p:nvPr/>
        </p:nvSpPr>
        <p:spPr>
          <a:xfrm>
            <a:off x="1650525" y="471030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	</a:t>
            </a:r>
            <a:endParaRPr b="1" sz="2300">
              <a:latin typeface="Calibri"/>
              <a:ea typeface="Calibri"/>
              <a:cs typeface="Calibri"/>
              <a:sym typeface="Calibri"/>
            </a:endParaRPr>
          </a:p>
        </p:txBody>
      </p:sp>
      <p:sp>
        <p:nvSpPr>
          <p:cNvPr id="312" name="Google Shape;312;p39"/>
          <p:cNvSpPr txBox="1"/>
          <p:nvPr/>
        </p:nvSpPr>
        <p:spPr>
          <a:xfrm>
            <a:off x="5082475" y="471030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ph idx="12" type="sldNum"/>
          </p:nvPr>
        </p:nvSpPr>
        <p:spPr>
          <a:xfrm>
            <a:off x="6553200" y="3575447"/>
            <a:ext cx="2133600" cy="205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319" name="Google Shape;319;p40" title="Chart"/>
          <p:cNvPicPr preferRelativeResize="0"/>
          <p:nvPr/>
        </p:nvPicPr>
        <p:blipFill>
          <a:blip r:embed="rId3">
            <a:alphaModFix/>
          </a:blip>
          <a:stretch>
            <a:fillRect/>
          </a:stretch>
        </p:blipFill>
        <p:spPr>
          <a:xfrm>
            <a:off x="460425" y="661475"/>
            <a:ext cx="8229600" cy="4306125"/>
          </a:xfrm>
          <a:prstGeom prst="rect">
            <a:avLst/>
          </a:prstGeom>
          <a:noFill/>
          <a:ln>
            <a:noFill/>
          </a:ln>
        </p:spPr>
      </p:pic>
      <p:sp>
        <p:nvSpPr>
          <p:cNvPr id="320" name="Google Shape;320;p40"/>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400">
                <a:solidFill>
                  <a:schemeClr val="lt1"/>
                </a:solidFill>
                <a:latin typeface="Montserrat"/>
                <a:ea typeface="Montserrat"/>
                <a:cs typeface="Montserrat"/>
                <a:sym typeface="Montserrat"/>
              </a:rPr>
              <a:t>ELA 9 </a:t>
            </a:r>
            <a:r>
              <a:rPr lang="en" sz="4400">
                <a:solidFill>
                  <a:schemeClr val="lt1"/>
                </a:solidFill>
                <a:latin typeface="Montserrat"/>
                <a:ea typeface="Montserrat"/>
                <a:cs typeface="Montserrat"/>
                <a:sym typeface="Montserrat"/>
              </a:rPr>
              <a:t>(</a:t>
            </a:r>
            <a:r>
              <a:rPr lang="en" sz="4300">
                <a:solidFill>
                  <a:schemeClr val="lt1"/>
                </a:solidFill>
                <a:latin typeface="Montserrat"/>
                <a:ea typeface="Montserrat"/>
                <a:cs typeface="Montserrat"/>
                <a:sym typeface="Montserrat"/>
              </a:rPr>
              <a:t>2022 to 2024</a:t>
            </a:r>
            <a:r>
              <a:rPr lang="en" sz="4400">
                <a:solidFill>
                  <a:schemeClr val="lt1"/>
                </a:solidFill>
                <a:latin typeface="Montserrat"/>
                <a:ea typeface="Montserrat"/>
                <a:cs typeface="Montserrat"/>
                <a:sym typeface="Montserrat"/>
              </a:rPr>
              <a:t>)</a:t>
            </a:r>
            <a:endParaRPr sz="4400">
              <a:solidFill>
                <a:schemeClr val="lt1"/>
              </a:solidFill>
              <a:latin typeface="Montserrat"/>
              <a:ea typeface="Montserrat"/>
              <a:cs typeface="Montserrat"/>
              <a:sym typeface="Montserrat"/>
            </a:endParaRPr>
          </a:p>
        </p:txBody>
      </p:sp>
      <p:sp>
        <p:nvSpPr>
          <p:cNvPr id="321" name="Google Shape;321;p40"/>
          <p:cNvSpPr txBox="1"/>
          <p:nvPr/>
        </p:nvSpPr>
        <p:spPr>
          <a:xfrm>
            <a:off x="1617225" y="465090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322" name="Google Shape;322;p40"/>
          <p:cNvSpPr txBox="1"/>
          <p:nvPr/>
        </p:nvSpPr>
        <p:spPr>
          <a:xfrm>
            <a:off x="5030725" y="465090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cxnSp>
        <p:nvCxnSpPr>
          <p:cNvPr id="323" name="Google Shape;323;p40"/>
          <p:cNvCxnSpPr/>
          <p:nvPr/>
        </p:nvCxnSpPr>
        <p:spPr>
          <a:xfrm>
            <a:off x="4819900" y="1228481"/>
            <a:ext cx="16200" cy="33318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9" name="Google Shape;329;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0" name="Google Shape;330;p41"/>
          <p:cNvPicPr preferRelativeResize="0"/>
          <p:nvPr/>
        </p:nvPicPr>
        <p:blipFill>
          <a:blip r:embed="rId3">
            <a:alphaModFix/>
          </a:blip>
          <a:stretch>
            <a:fillRect/>
          </a:stretch>
        </p:blipFill>
        <p:spPr>
          <a:xfrm>
            <a:off x="0" y="0"/>
            <a:ext cx="9144000" cy="5143500"/>
          </a:xfrm>
          <a:prstGeom prst="rect">
            <a:avLst/>
          </a:prstGeom>
          <a:noFill/>
          <a:ln>
            <a:noFill/>
          </a:ln>
        </p:spPr>
      </p:pic>
      <p:sp>
        <p:nvSpPr>
          <p:cNvPr id="331" name="Google Shape;331;p41"/>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332" name="Google Shape;332;p41"/>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1"/>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1"/>
          <p:cNvSpPr txBox="1"/>
          <p:nvPr/>
        </p:nvSpPr>
        <p:spPr>
          <a:xfrm>
            <a:off x="773250" y="1337976"/>
            <a:ext cx="7597500" cy="392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1" lang="en" sz="3100">
                <a:latin typeface="Calibri"/>
                <a:ea typeface="Calibri"/>
                <a:cs typeface="Calibri"/>
                <a:sym typeface="Calibri"/>
              </a:rPr>
              <a:t>COHORT GROWTH</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1" lang="en" sz="3100">
                <a:latin typeface="Calibri"/>
                <a:ea typeface="Calibri"/>
                <a:cs typeface="Calibri"/>
                <a:sym typeface="Calibri"/>
              </a:rPr>
              <a:t>DIFFERENT GRADE LEVELS - SAME STUDENTS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DATA IS PRESENTED BY PERCENTAGE OF STUDENTS SCORING AT EACH LEVEL</a:t>
            </a:r>
            <a:br>
              <a:rPr b="0" i="0" lang="en" sz="1900" u="none" cap="none" strike="noStrike">
                <a:solidFill>
                  <a:schemeClr val="dk1"/>
                </a:solidFill>
                <a:latin typeface="Calibri"/>
                <a:ea typeface="Calibri"/>
                <a:cs typeface="Calibri"/>
                <a:sym typeface="Calibri"/>
              </a:rPr>
            </a:b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2"/>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2200">
                <a:solidFill>
                  <a:schemeClr val="lt1"/>
                </a:solidFill>
                <a:latin typeface="Montserrat"/>
                <a:ea typeface="Montserrat"/>
                <a:cs typeface="Montserrat"/>
                <a:sym typeface="Montserrat"/>
              </a:rPr>
              <a:t>Current Grade 5 (ELA Cohort Growth - Grade 3 to Grade 4)</a:t>
            </a:r>
            <a:endParaRPr sz="3600">
              <a:solidFill>
                <a:schemeClr val="lt1"/>
              </a:solidFill>
              <a:latin typeface="Montserrat"/>
              <a:ea typeface="Montserrat"/>
              <a:cs typeface="Montserrat"/>
              <a:sym typeface="Montserrat"/>
            </a:endParaRPr>
          </a:p>
        </p:txBody>
      </p:sp>
      <p:pic>
        <p:nvPicPr>
          <p:cNvPr id="341" name="Google Shape;341;p42" title="Chart"/>
          <p:cNvPicPr preferRelativeResize="0"/>
          <p:nvPr/>
        </p:nvPicPr>
        <p:blipFill>
          <a:blip r:embed="rId3">
            <a:alphaModFix/>
          </a:blip>
          <a:stretch>
            <a:fillRect/>
          </a:stretch>
        </p:blipFill>
        <p:spPr>
          <a:xfrm>
            <a:off x="1279025" y="871274"/>
            <a:ext cx="6585951" cy="4357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 name="Google Shape;80;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81" name="Google Shape;81;p16"/>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82" name="Google Shape;82;p16"/>
          <p:cNvSpPr txBox="1"/>
          <p:nvPr>
            <p:ph idx="4294967295" type="subTitle"/>
          </p:nvPr>
        </p:nvSpPr>
        <p:spPr>
          <a:xfrm>
            <a:off x="206100" y="1334400"/>
            <a:ext cx="8503800" cy="3809100"/>
          </a:xfrm>
          <a:prstGeom prst="rect">
            <a:avLst/>
          </a:prstGeom>
          <a:noFill/>
          <a:ln>
            <a:noFill/>
          </a:ln>
        </p:spPr>
        <p:txBody>
          <a:bodyPr anchorCtr="0" anchor="t" bIns="91425" lIns="91425" spcFirstLastPara="1" rIns="91425" wrap="square" tIns="91425">
            <a:normAutofit fontScale="47500" lnSpcReduction="10000"/>
          </a:bodyPr>
          <a:lstStyle/>
          <a:p>
            <a:pPr indent="0" lvl="0" marL="0" rtl="0" algn="l">
              <a:lnSpc>
                <a:spcPct val="100000"/>
              </a:lnSpc>
              <a:spcBef>
                <a:spcPts val="640"/>
              </a:spcBef>
              <a:spcAft>
                <a:spcPts val="0"/>
              </a:spcAft>
              <a:buSzPct val="125420"/>
              <a:buNone/>
            </a:pPr>
            <a:r>
              <a:t/>
            </a:r>
            <a:endParaRPr sz="4700">
              <a:solidFill>
                <a:srgbClr val="1F497D"/>
              </a:solidFill>
              <a:latin typeface="Montserrat"/>
              <a:ea typeface="Montserrat"/>
              <a:cs typeface="Montserrat"/>
              <a:sym typeface="Montserrat"/>
            </a:endParaRPr>
          </a:p>
          <a:p>
            <a:pPr indent="-370394" lvl="0" marL="457200" rtl="0" algn="l">
              <a:lnSpc>
                <a:spcPct val="100000"/>
              </a:lnSpc>
              <a:spcBef>
                <a:spcPts val="640"/>
              </a:spcBef>
              <a:spcAft>
                <a:spcPts val="0"/>
              </a:spcAft>
              <a:buClr>
                <a:srgbClr val="1F497D"/>
              </a:buClr>
              <a:buSzPct val="100000"/>
              <a:buFont typeface="Montserrat"/>
              <a:buChar char="●"/>
            </a:pPr>
            <a:r>
              <a:rPr lang="en" sz="4700">
                <a:solidFill>
                  <a:srgbClr val="1F497D"/>
                </a:solidFill>
                <a:latin typeface="Montserrat"/>
                <a:ea typeface="Montserrat"/>
                <a:cs typeface="Montserrat"/>
                <a:sym typeface="Montserrat"/>
              </a:rPr>
              <a:t>The data sets presented here reflect </a:t>
            </a:r>
            <a:r>
              <a:rPr b="1" lang="en" sz="4700" u="sng">
                <a:solidFill>
                  <a:srgbClr val="1F497D"/>
                </a:solidFill>
                <a:latin typeface="Montserrat"/>
                <a:ea typeface="Montserrat"/>
                <a:cs typeface="Montserrat"/>
                <a:sym typeface="Montserrat"/>
              </a:rPr>
              <a:t>one measure</a:t>
            </a:r>
            <a:r>
              <a:rPr lang="en" sz="4700">
                <a:solidFill>
                  <a:srgbClr val="1F497D"/>
                </a:solidFill>
                <a:latin typeface="Montserrat"/>
                <a:ea typeface="Montserrat"/>
                <a:cs typeface="Montserrat"/>
                <a:sym typeface="Montserrat"/>
              </a:rPr>
              <a:t> used in each subject to help us understand each learner and to plan for and promote each learner’s growth.  </a:t>
            </a:r>
            <a:endParaRPr sz="4700">
              <a:solidFill>
                <a:srgbClr val="1F497D"/>
              </a:solidFill>
              <a:latin typeface="Montserrat"/>
              <a:ea typeface="Montserrat"/>
              <a:cs typeface="Montserrat"/>
              <a:sym typeface="Montserrat"/>
            </a:endParaRPr>
          </a:p>
          <a:p>
            <a:pPr indent="0" lvl="0" marL="914400" rtl="0" algn="l">
              <a:lnSpc>
                <a:spcPct val="100000"/>
              </a:lnSpc>
              <a:spcBef>
                <a:spcPts val="640"/>
              </a:spcBef>
              <a:spcAft>
                <a:spcPts val="0"/>
              </a:spcAft>
              <a:buSzPct val="125420"/>
              <a:buNone/>
            </a:pPr>
            <a:r>
              <a:t/>
            </a:r>
            <a:endParaRPr sz="4700">
              <a:solidFill>
                <a:srgbClr val="1F497D"/>
              </a:solidFill>
              <a:latin typeface="Montserrat"/>
              <a:ea typeface="Montserrat"/>
              <a:cs typeface="Montserrat"/>
              <a:sym typeface="Montserrat"/>
            </a:endParaRPr>
          </a:p>
          <a:p>
            <a:pPr indent="-370394" lvl="0" marL="457200" rtl="0" algn="l">
              <a:lnSpc>
                <a:spcPct val="100000"/>
              </a:lnSpc>
              <a:spcBef>
                <a:spcPts val="640"/>
              </a:spcBef>
              <a:spcAft>
                <a:spcPts val="0"/>
              </a:spcAft>
              <a:buClr>
                <a:srgbClr val="1F497D"/>
              </a:buClr>
              <a:buSzPct val="100000"/>
              <a:buFont typeface="Montserrat"/>
              <a:buChar char="●"/>
            </a:pPr>
            <a:r>
              <a:rPr lang="en" sz="4700">
                <a:solidFill>
                  <a:srgbClr val="1F497D"/>
                </a:solidFill>
                <a:latin typeface="Montserrat"/>
                <a:ea typeface="Montserrat"/>
                <a:cs typeface="Montserrat"/>
                <a:sym typeface="Montserrat"/>
              </a:rPr>
              <a:t>NJSLA and DLM only consider Mathematics, English Language Arts and Science in some grade levels and </a:t>
            </a:r>
            <a:r>
              <a:rPr b="1" lang="en" sz="4700" u="sng">
                <a:solidFill>
                  <a:srgbClr val="1F497D"/>
                </a:solidFill>
                <a:latin typeface="Montserrat"/>
                <a:ea typeface="Montserrat"/>
                <a:cs typeface="Montserrat"/>
                <a:sym typeface="Montserrat"/>
              </a:rPr>
              <a:t>not all that we </a:t>
            </a:r>
            <a:r>
              <a:rPr b="1" lang="en" sz="4700" u="sng">
                <a:solidFill>
                  <a:srgbClr val="1F497D"/>
                </a:solidFill>
                <a:highlight>
                  <a:srgbClr val="FFFFFF"/>
                </a:highlight>
                <a:latin typeface="Montserrat"/>
                <a:ea typeface="Montserrat"/>
                <a:cs typeface="Montserrat"/>
                <a:sym typeface="Montserrat"/>
              </a:rPr>
              <a:t>value</a:t>
            </a:r>
            <a:r>
              <a:rPr lang="en" sz="4700">
                <a:solidFill>
                  <a:srgbClr val="1F497D"/>
                </a:solidFill>
                <a:highlight>
                  <a:srgbClr val="FFFFFF"/>
                </a:highlight>
                <a:latin typeface="Montserrat"/>
                <a:ea typeface="Montserrat"/>
                <a:cs typeface="Montserrat"/>
                <a:sym typeface="Montserrat"/>
              </a:rPr>
              <a:t> in our district. </a:t>
            </a:r>
            <a:endParaRPr sz="4700">
              <a:solidFill>
                <a:srgbClr val="1F497D"/>
              </a:solidFill>
              <a:latin typeface="Montserrat"/>
              <a:ea typeface="Montserrat"/>
              <a:cs typeface="Montserrat"/>
              <a:sym typeface="Montserrat"/>
            </a:endParaRPr>
          </a:p>
          <a:p>
            <a:pPr indent="0" lvl="0" marL="457200" rtl="0" algn="ctr">
              <a:lnSpc>
                <a:spcPct val="100000"/>
              </a:lnSpc>
              <a:spcBef>
                <a:spcPts val="640"/>
              </a:spcBef>
              <a:spcAft>
                <a:spcPts val="0"/>
              </a:spcAft>
              <a:buSzPct val="226720"/>
              <a:buNone/>
            </a:pPr>
            <a:r>
              <a:t/>
            </a:r>
            <a:endParaRPr b="1" sz="2600">
              <a:solidFill>
                <a:srgbClr val="1F497D"/>
              </a:solidFill>
            </a:endParaRPr>
          </a:p>
          <a:p>
            <a:pPr indent="0" lvl="0" marL="914400" rtl="0" algn="l">
              <a:lnSpc>
                <a:spcPct val="100000"/>
              </a:lnSpc>
              <a:spcBef>
                <a:spcPts val="640"/>
              </a:spcBef>
              <a:spcAft>
                <a:spcPts val="0"/>
              </a:spcAft>
              <a:buSzPct val="327485"/>
              <a:buNone/>
            </a:pPr>
            <a:r>
              <a:t/>
            </a:r>
            <a:endParaRPr sz="1800">
              <a:solidFill>
                <a:srgbClr val="1B277A"/>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3"/>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2200">
                <a:solidFill>
                  <a:schemeClr val="lt1"/>
                </a:solidFill>
                <a:latin typeface="Montserrat"/>
                <a:ea typeface="Montserrat"/>
                <a:cs typeface="Montserrat"/>
                <a:sym typeface="Montserrat"/>
              </a:rPr>
              <a:t>Current Grade </a:t>
            </a:r>
            <a:r>
              <a:rPr lang="en" sz="2200">
                <a:solidFill>
                  <a:schemeClr val="lt1"/>
                </a:solidFill>
                <a:latin typeface="Montserrat"/>
                <a:ea typeface="Montserrat"/>
                <a:cs typeface="Montserrat"/>
                <a:sym typeface="Montserrat"/>
              </a:rPr>
              <a:t>6</a:t>
            </a:r>
            <a:r>
              <a:rPr lang="en" sz="2200">
                <a:solidFill>
                  <a:schemeClr val="lt1"/>
                </a:solidFill>
                <a:latin typeface="Montserrat"/>
                <a:ea typeface="Montserrat"/>
                <a:cs typeface="Montserrat"/>
                <a:sym typeface="Montserrat"/>
              </a:rPr>
              <a:t> (ELA Cohort Growth - Grade 3 to Grade 5)</a:t>
            </a:r>
            <a:endParaRPr sz="3600">
              <a:solidFill>
                <a:schemeClr val="lt1"/>
              </a:solidFill>
              <a:latin typeface="Montserrat"/>
              <a:ea typeface="Montserrat"/>
              <a:cs typeface="Montserrat"/>
              <a:sym typeface="Montserrat"/>
            </a:endParaRPr>
          </a:p>
        </p:txBody>
      </p:sp>
      <p:pic>
        <p:nvPicPr>
          <p:cNvPr id="348" name="Google Shape;348;p43" title="Chart"/>
          <p:cNvPicPr preferRelativeResize="0"/>
          <p:nvPr/>
        </p:nvPicPr>
        <p:blipFill>
          <a:blip r:embed="rId3">
            <a:alphaModFix/>
          </a:blip>
          <a:stretch>
            <a:fillRect/>
          </a:stretch>
        </p:blipFill>
        <p:spPr>
          <a:xfrm>
            <a:off x="1177025" y="832100"/>
            <a:ext cx="6789975" cy="4373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44" title="Chart"/>
          <p:cNvPicPr preferRelativeResize="0"/>
          <p:nvPr/>
        </p:nvPicPr>
        <p:blipFill>
          <a:blip r:embed="rId3">
            <a:alphaModFix/>
          </a:blip>
          <a:stretch>
            <a:fillRect/>
          </a:stretch>
        </p:blipFill>
        <p:spPr>
          <a:xfrm>
            <a:off x="1363025" y="766375"/>
            <a:ext cx="6417975" cy="4498201"/>
          </a:xfrm>
          <a:prstGeom prst="rect">
            <a:avLst/>
          </a:prstGeom>
          <a:noFill/>
          <a:ln>
            <a:noFill/>
          </a:ln>
        </p:spPr>
      </p:pic>
      <p:sp>
        <p:nvSpPr>
          <p:cNvPr id="355" name="Google Shape;355;p44"/>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2100">
                <a:solidFill>
                  <a:schemeClr val="lt1"/>
                </a:solidFill>
                <a:latin typeface="Montserrat"/>
                <a:ea typeface="Montserrat"/>
                <a:cs typeface="Montserrat"/>
                <a:sym typeface="Montserrat"/>
              </a:rPr>
              <a:t>Current Grade 7</a:t>
            </a:r>
            <a:r>
              <a:rPr lang="en" sz="2100">
                <a:solidFill>
                  <a:schemeClr val="lt1"/>
                </a:solidFill>
                <a:latin typeface="Montserrat"/>
                <a:ea typeface="Montserrat"/>
                <a:cs typeface="Montserrat"/>
                <a:sym typeface="Montserrat"/>
              </a:rPr>
              <a:t> (ELA Cohort </a:t>
            </a:r>
            <a:r>
              <a:rPr lang="en" sz="2100">
                <a:solidFill>
                  <a:schemeClr val="lt1"/>
                </a:solidFill>
                <a:latin typeface="Montserrat"/>
                <a:ea typeface="Montserrat"/>
                <a:cs typeface="Montserrat"/>
                <a:sym typeface="Montserrat"/>
              </a:rPr>
              <a:t>Growth - Grade 4 to Grade 6)</a:t>
            </a:r>
            <a:endParaRPr sz="2100">
              <a:solidFill>
                <a:schemeClr val="lt1"/>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45" title="Chart"/>
          <p:cNvPicPr preferRelativeResize="0"/>
          <p:nvPr/>
        </p:nvPicPr>
        <p:blipFill>
          <a:blip r:embed="rId3">
            <a:alphaModFix/>
          </a:blip>
          <a:stretch>
            <a:fillRect/>
          </a:stretch>
        </p:blipFill>
        <p:spPr>
          <a:xfrm>
            <a:off x="1137825" y="958850"/>
            <a:ext cx="6868350" cy="4184650"/>
          </a:xfrm>
          <a:prstGeom prst="rect">
            <a:avLst/>
          </a:prstGeom>
          <a:noFill/>
          <a:ln>
            <a:noFill/>
          </a:ln>
        </p:spPr>
      </p:pic>
      <p:sp>
        <p:nvSpPr>
          <p:cNvPr id="362" name="Google Shape;362;p45"/>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2200">
                <a:solidFill>
                  <a:schemeClr val="lt1"/>
                </a:solidFill>
                <a:latin typeface="Montserrat"/>
                <a:ea typeface="Montserrat"/>
                <a:cs typeface="Montserrat"/>
                <a:sym typeface="Montserrat"/>
              </a:rPr>
              <a:t>Current Grade 8 (ELA Cohort Growth - Grade 5 to Grade 7)</a:t>
            </a:r>
            <a:endParaRPr sz="3600">
              <a:solidFill>
                <a:schemeClr val="lt1"/>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6"/>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2100">
                <a:solidFill>
                  <a:schemeClr val="lt1"/>
                </a:solidFill>
                <a:latin typeface="Montserrat"/>
                <a:ea typeface="Montserrat"/>
                <a:cs typeface="Montserrat"/>
                <a:sym typeface="Montserrat"/>
              </a:rPr>
              <a:t>Current Grade 9 (ELA Cohort Growth - Grade 6 to Grade 8)</a:t>
            </a:r>
            <a:endParaRPr sz="3500">
              <a:solidFill>
                <a:schemeClr val="lt1"/>
              </a:solidFill>
            </a:endParaRPr>
          </a:p>
        </p:txBody>
      </p:sp>
      <p:pic>
        <p:nvPicPr>
          <p:cNvPr id="369" name="Google Shape;369;p46" title="Chart"/>
          <p:cNvPicPr preferRelativeResize="0"/>
          <p:nvPr/>
        </p:nvPicPr>
        <p:blipFill>
          <a:blip r:embed="rId3">
            <a:alphaModFix/>
          </a:blip>
          <a:stretch>
            <a:fillRect/>
          </a:stretch>
        </p:blipFill>
        <p:spPr>
          <a:xfrm>
            <a:off x="1179100" y="1058926"/>
            <a:ext cx="6785793" cy="4195875"/>
          </a:xfrm>
          <a:prstGeom prst="rect">
            <a:avLst/>
          </a:prstGeom>
          <a:noFill/>
          <a:ln>
            <a:noFill/>
          </a:ln>
        </p:spPr>
      </p:pic>
      <p:sp>
        <p:nvSpPr>
          <p:cNvPr id="370" name="Google Shape;370;p46"/>
          <p:cNvSpPr txBox="1"/>
          <p:nvPr/>
        </p:nvSpPr>
        <p:spPr>
          <a:xfrm>
            <a:off x="5067029" y="4560281"/>
            <a:ext cx="2984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 </a:t>
            </a:r>
            <a:endParaRPr b="1" sz="20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47" title="Chart"/>
          <p:cNvPicPr preferRelativeResize="0"/>
          <p:nvPr/>
        </p:nvPicPr>
        <p:blipFill>
          <a:blip r:embed="rId3">
            <a:alphaModFix/>
          </a:blip>
          <a:stretch>
            <a:fillRect/>
          </a:stretch>
        </p:blipFill>
        <p:spPr>
          <a:xfrm>
            <a:off x="1214300" y="888975"/>
            <a:ext cx="6715401" cy="4339951"/>
          </a:xfrm>
          <a:prstGeom prst="rect">
            <a:avLst/>
          </a:prstGeom>
          <a:noFill/>
          <a:ln>
            <a:noFill/>
          </a:ln>
        </p:spPr>
      </p:pic>
      <p:sp>
        <p:nvSpPr>
          <p:cNvPr id="377" name="Google Shape;377;p47"/>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2100">
                <a:solidFill>
                  <a:schemeClr val="lt1"/>
                </a:solidFill>
                <a:latin typeface="Montserrat"/>
                <a:ea typeface="Montserrat"/>
                <a:cs typeface="Montserrat"/>
                <a:sym typeface="Montserrat"/>
              </a:rPr>
              <a:t>Current Grade 10 (ELA Cohort Growth - Grade 7 to Grade 9)</a:t>
            </a:r>
            <a:endParaRPr sz="35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83" name="Google Shape;383;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84" name="Google Shape;384;p48"/>
          <p:cNvPicPr preferRelativeResize="0"/>
          <p:nvPr/>
        </p:nvPicPr>
        <p:blipFill>
          <a:blip r:embed="rId3">
            <a:alphaModFix/>
          </a:blip>
          <a:stretch>
            <a:fillRect/>
          </a:stretch>
        </p:blipFill>
        <p:spPr>
          <a:xfrm>
            <a:off x="0" y="0"/>
            <a:ext cx="9144000" cy="5143500"/>
          </a:xfrm>
          <a:prstGeom prst="rect">
            <a:avLst/>
          </a:prstGeom>
          <a:noFill/>
          <a:ln>
            <a:noFill/>
          </a:ln>
        </p:spPr>
      </p:pic>
      <p:sp>
        <p:nvSpPr>
          <p:cNvPr id="385" name="Google Shape;385;p48"/>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386" name="Google Shape;386;p48"/>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8"/>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8"/>
          <p:cNvSpPr txBox="1"/>
          <p:nvPr>
            <p:ph idx="12" type="sldNum"/>
          </p:nvPr>
        </p:nvSpPr>
        <p:spPr>
          <a:xfrm>
            <a:off x="6396175" y="4767263"/>
            <a:ext cx="22905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a:t>	</a:t>
            </a:r>
            <a:endParaRPr/>
          </a:p>
        </p:txBody>
      </p:sp>
      <p:sp>
        <p:nvSpPr>
          <p:cNvPr id="389" name="Google Shape;389;p48"/>
          <p:cNvSpPr txBox="1"/>
          <p:nvPr/>
        </p:nvSpPr>
        <p:spPr>
          <a:xfrm>
            <a:off x="600075" y="1337981"/>
            <a:ext cx="8086800" cy="363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ACHIEVEMENT BY DEMOGRAPHIC GROUPS</a:t>
            </a:r>
            <a:endParaRPr b="1" sz="31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ELA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DATA IS PRESENTED BY </a:t>
            </a:r>
            <a:endParaRPr b="0"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PERCENTAGE OF STUDENTS </a:t>
            </a:r>
            <a:r>
              <a:rPr lang="en" sz="1900">
                <a:solidFill>
                  <a:schemeClr val="dk1"/>
                </a:solidFill>
                <a:latin typeface="Calibri"/>
                <a:ea typeface="Calibri"/>
                <a:cs typeface="Calibri"/>
                <a:sym typeface="Calibri"/>
              </a:rPr>
              <a:t>MEETING/EXCEEDING EXPECTATIONS </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95" name="Google Shape;395;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96" name="Google Shape;396;p49"/>
          <p:cNvPicPr preferRelativeResize="0"/>
          <p:nvPr/>
        </p:nvPicPr>
        <p:blipFill>
          <a:blip r:embed="rId3">
            <a:alphaModFix/>
          </a:blip>
          <a:stretch>
            <a:fillRect/>
          </a:stretch>
        </p:blipFill>
        <p:spPr>
          <a:xfrm>
            <a:off x="0" y="0"/>
            <a:ext cx="9144000" cy="5143500"/>
          </a:xfrm>
          <a:prstGeom prst="rect">
            <a:avLst/>
          </a:prstGeom>
          <a:noFill/>
          <a:ln>
            <a:noFill/>
          </a:ln>
        </p:spPr>
      </p:pic>
      <p:sp>
        <p:nvSpPr>
          <p:cNvPr id="397" name="Google Shape;397;p49"/>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Percentage of Students Meeting/Exceeding Expectations - ELA </a:t>
            </a:r>
            <a:endParaRPr b="1" sz="2877">
              <a:solidFill>
                <a:schemeClr val="lt1"/>
              </a:solidFill>
              <a:latin typeface="Montserrat"/>
              <a:ea typeface="Montserrat"/>
              <a:cs typeface="Montserrat"/>
              <a:sym typeface="Montserrat"/>
            </a:endParaRPr>
          </a:p>
        </p:txBody>
      </p:sp>
      <p:sp>
        <p:nvSpPr>
          <p:cNvPr id="398" name="Google Shape;398;p49"/>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9"/>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9"/>
          <p:cNvSpPr txBox="1"/>
          <p:nvPr>
            <p:ph idx="12" type="sldNum"/>
          </p:nvPr>
        </p:nvSpPr>
        <p:spPr>
          <a:xfrm>
            <a:off x="6396175" y="4767263"/>
            <a:ext cx="22905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a:t>	</a:t>
            </a:r>
            <a:endParaRPr/>
          </a:p>
        </p:txBody>
      </p:sp>
      <p:graphicFrame>
        <p:nvGraphicFramePr>
          <p:cNvPr id="401" name="Google Shape;401;p49"/>
          <p:cNvGraphicFramePr/>
          <p:nvPr/>
        </p:nvGraphicFramePr>
        <p:xfrm>
          <a:off x="457200" y="1825038"/>
          <a:ext cx="3000000" cy="3000000"/>
        </p:xfrm>
        <a:graphic>
          <a:graphicData uri="http://schemas.openxmlformats.org/drawingml/2006/table">
            <a:tbl>
              <a:tblPr>
                <a:noFill/>
                <a:tableStyleId>{CEED5A65-B9E7-4B5E-8E1D-E2A92B6A8778}</a:tableStyleId>
              </a:tblPr>
              <a:tblGrid>
                <a:gridCol w="1121975"/>
                <a:gridCol w="1249600"/>
                <a:gridCol w="3051450"/>
                <a:gridCol w="2229075"/>
              </a:tblGrid>
              <a:tr h="381000">
                <a:tc>
                  <a:txBody>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Gender</a:t>
                      </a:r>
                      <a:endParaRPr b="1" sz="1600">
                        <a:solidFill>
                          <a:srgbClr val="FFFFFF"/>
                        </a:solidFill>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Total Tested</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Percentage Meeting/Exceeding Expectations </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 Change from 2023</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Female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1,488</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75.96%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+1.54</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Male</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1,473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64.81%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+4.26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07" name="Google Shape;407;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08" name="Google Shape;408;p50"/>
          <p:cNvPicPr preferRelativeResize="0"/>
          <p:nvPr/>
        </p:nvPicPr>
        <p:blipFill>
          <a:blip r:embed="rId3">
            <a:alphaModFix/>
          </a:blip>
          <a:stretch>
            <a:fillRect/>
          </a:stretch>
        </p:blipFill>
        <p:spPr>
          <a:xfrm>
            <a:off x="0" y="0"/>
            <a:ext cx="9144000" cy="5143500"/>
          </a:xfrm>
          <a:prstGeom prst="rect">
            <a:avLst/>
          </a:prstGeom>
          <a:noFill/>
          <a:ln>
            <a:noFill/>
          </a:ln>
        </p:spPr>
      </p:pic>
      <p:sp>
        <p:nvSpPr>
          <p:cNvPr id="409" name="Google Shape;409;p50"/>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Percentage of Students Meeting/Exceeding Expectations - ELA </a:t>
            </a:r>
            <a:endParaRPr b="1" sz="2877">
              <a:solidFill>
                <a:schemeClr val="lt1"/>
              </a:solidFill>
              <a:latin typeface="Montserrat"/>
              <a:ea typeface="Montserrat"/>
              <a:cs typeface="Montserrat"/>
              <a:sym typeface="Montserrat"/>
            </a:endParaRPr>
          </a:p>
        </p:txBody>
      </p:sp>
      <p:sp>
        <p:nvSpPr>
          <p:cNvPr id="410" name="Google Shape;410;p50"/>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50"/>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50"/>
          <p:cNvSpPr txBox="1"/>
          <p:nvPr>
            <p:ph idx="12" type="sldNum"/>
          </p:nvPr>
        </p:nvSpPr>
        <p:spPr>
          <a:xfrm>
            <a:off x="6396175" y="4767263"/>
            <a:ext cx="22905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a:t>	</a:t>
            </a:r>
            <a:endParaRPr/>
          </a:p>
        </p:txBody>
      </p:sp>
      <p:graphicFrame>
        <p:nvGraphicFramePr>
          <p:cNvPr id="413" name="Google Shape;413;p50"/>
          <p:cNvGraphicFramePr/>
          <p:nvPr/>
        </p:nvGraphicFramePr>
        <p:xfrm>
          <a:off x="447813" y="1567083"/>
          <a:ext cx="3000000" cy="3000000"/>
        </p:xfrm>
        <a:graphic>
          <a:graphicData uri="http://schemas.openxmlformats.org/drawingml/2006/table">
            <a:tbl>
              <a:tblPr>
                <a:noFill/>
                <a:tableStyleId>{CEED5A65-B9E7-4B5E-8E1D-E2A92B6A8778}</a:tableStyleId>
              </a:tblPr>
              <a:tblGrid>
                <a:gridCol w="2106125"/>
                <a:gridCol w="1121950"/>
                <a:gridCol w="2196200"/>
                <a:gridCol w="2143450"/>
              </a:tblGrid>
              <a:tr h="381000">
                <a:tc>
                  <a:txBody>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Ethnicity/Race</a:t>
                      </a:r>
                      <a:r>
                        <a:rPr b="1" lang="en" sz="1600">
                          <a:latin typeface="Montserrat"/>
                          <a:ea typeface="Montserrat"/>
                          <a:cs typeface="Montserrat"/>
                          <a:sym typeface="Montserrat"/>
                        </a:rPr>
                        <a:t> </a:t>
                      </a:r>
                      <a:endParaRPr b="1"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Total Tested</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Percentage Meeting/Exceeding Expectations </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 Change from 2022</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397650">
                <a:tc>
                  <a:txBody>
                    <a:bodyPr/>
                    <a:lstStyle/>
                    <a:p>
                      <a:pPr indent="0" lvl="0" marL="0" rtl="0" algn="l">
                        <a:spcBef>
                          <a:spcPts val="0"/>
                        </a:spcBef>
                        <a:spcAft>
                          <a:spcPts val="0"/>
                        </a:spcAft>
                        <a:buNone/>
                      </a:pPr>
                      <a:r>
                        <a:rPr lang="en" sz="1500">
                          <a:latin typeface="Montserrat"/>
                          <a:ea typeface="Montserrat"/>
                          <a:cs typeface="Montserrat"/>
                          <a:sym typeface="Montserrat"/>
                        </a:rPr>
                        <a:t>Hispanic or Latino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440</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55.24%</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-0.15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Asian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342</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82.36%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a:t>
                      </a:r>
                      <a:r>
                        <a:rPr lang="en" sz="1500">
                          <a:solidFill>
                            <a:schemeClr val="dk1"/>
                          </a:solidFill>
                          <a:latin typeface="Montserrat"/>
                          <a:ea typeface="Montserrat"/>
                          <a:cs typeface="Montserrat"/>
                          <a:sym typeface="Montserrat"/>
                        </a:rPr>
                        <a:t>2.6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Black or African-American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213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54.16%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a:t>
                      </a:r>
                      <a:r>
                        <a:rPr lang="en" sz="1500">
                          <a:solidFill>
                            <a:schemeClr val="dk1"/>
                          </a:solidFill>
                          <a:latin typeface="Montserrat"/>
                          <a:ea typeface="Montserrat"/>
                          <a:cs typeface="Montserrat"/>
                          <a:sym typeface="Montserrat"/>
                        </a:rPr>
                        <a:t>3.55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White</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1,785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67.31%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a:t>
                      </a:r>
                      <a:r>
                        <a:rPr lang="en" sz="1500">
                          <a:solidFill>
                            <a:schemeClr val="dk1"/>
                          </a:solidFill>
                          <a:latin typeface="Montserrat"/>
                          <a:ea typeface="Montserrat"/>
                          <a:cs typeface="Montserrat"/>
                          <a:sym typeface="Montserrat"/>
                        </a:rPr>
                        <a:t>0.97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Two or more races</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165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77.57%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+1.47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19" name="Google Shape;419;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20" name="Google Shape;420;p51"/>
          <p:cNvPicPr preferRelativeResize="0"/>
          <p:nvPr/>
        </p:nvPicPr>
        <p:blipFill>
          <a:blip r:embed="rId3">
            <a:alphaModFix/>
          </a:blip>
          <a:stretch>
            <a:fillRect/>
          </a:stretch>
        </p:blipFill>
        <p:spPr>
          <a:xfrm>
            <a:off x="0" y="0"/>
            <a:ext cx="9144000" cy="5143500"/>
          </a:xfrm>
          <a:prstGeom prst="rect">
            <a:avLst/>
          </a:prstGeom>
          <a:noFill/>
          <a:ln>
            <a:noFill/>
          </a:ln>
        </p:spPr>
      </p:pic>
      <p:sp>
        <p:nvSpPr>
          <p:cNvPr id="421" name="Google Shape;421;p51"/>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Percentage of Students Meeting/Exceeding Expectations - ELA </a:t>
            </a:r>
            <a:endParaRPr b="1" sz="2877">
              <a:solidFill>
                <a:schemeClr val="lt1"/>
              </a:solidFill>
              <a:latin typeface="Montserrat"/>
              <a:ea typeface="Montserrat"/>
              <a:cs typeface="Montserrat"/>
              <a:sym typeface="Montserrat"/>
            </a:endParaRPr>
          </a:p>
        </p:txBody>
      </p:sp>
      <p:sp>
        <p:nvSpPr>
          <p:cNvPr id="422" name="Google Shape;422;p51"/>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1"/>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51"/>
          <p:cNvSpPr txBox="1"/>
          <p:nvPr>
            <p:ph idx="12" type="sldNum"/>
          </p:nvPr>
        </p:nvSpPr>
        <p:spPr>
          <a:xfrm>
            <a:off x="6396175" y="4767263"/>
            <a:ext cx="22905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a:t>	</a:t>
            </a:r>
            <a:endParaRPr/>
          </a:p>
        </p:txBody>
      </p:sp>
      <p:graphicFrame>
        <p:nvGraphicFramePr>
          <p:cNvPr id="425" name="Google Shape;425;p51"/>
          <p:cNvGraphicFramePr/>
          <p:nvPr/>
        </p:nvGraphicFramePr>
        <p:xfrm>
          <a:off x="470975" y="1597225"/>
          <a:ext cx="3000000" cy="3000000"/>
        </p:xfrm>
        <a:graphic>
          <a:graphicData uri="http://schemas.openxmlformats.org/drawingml/2006/table">
            <a:tbl>
              <a:tblPr>
                <a:noFill/>
                <a:tableStyleId>{CEED5A65-B9E7-4B5E-8E1D-E2A92B6A8778}</a:tableStyleId>
              </a:tblPr>
              <a:tblGrid>
                <a:gridCol w="2263325"/>
                <a:gridCol w="1497300"/>
                <a:gridCol w="2060625"/>
                <a:gridCol w="1679175"/>
              </a:tblGrid>
              <a:tr h="381000">
                <a:tc>
                  <a:txBody>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Program </a:t>
                      </a:r>
                      <a:r>
                        <a:rPr b="1" lang="en" sz="1600">
                          <a:latin typeface="Montserrat"/>
                          <a:ea typeface="Montserrat"/>
                          <a:cs typeface="Montserrat"/>
                          <a:sym typeface="Montserrat"/>
                        </a:rPr>
                        <a:t> </a:t>
                      </a:r>
                      <a:endParaRPr b="1"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500">
                          <a:latin typeface="Montserrat"/>
                          <a:ea typeface="Montserrat"/>
                          <a:cs typeface="Montserrat"/>
                          <a:sym typeface="Montserrat"/>
                        </a:rPr>
                        <a:t>Total Tested</a:t>
                      </a:r>
                      <a:endParaRPr sz="15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500">
                          <a:latin typeface="Montserrat"/>
                          <a:ea typeface="Montserrat"/>
                          <a:cs typeface="Montserrat"/>
                          <a:sym typeface="Montserrat"/>
                        </a:rPr>
                        <a:t>Percentage Meeting/Exceeding Expectations </a:t>
                      </a:r>
                      <a:endParaRPr sz="15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 Change from 2023</a:t>
                      </a:r>
                      <a:endParaRPr sz="15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rPr lang="en" sz="1500">
                          <a:solidFill>
                            <a:schemeClr val="dk1"/>
                          </a:solidFill>
                          <a:latin typeface="Montserrat"/>
                          <a:ea typeface="Montserrat"/>
                          <a:cs typeface="Montserrat"/>
                          <a:sym typeface="Montserrat"/>
                        </a:rPr>
                        <a:t>Students with Disabilities</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533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26.8%</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-0.67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solidFill>
                            <a:schemeClr val="dk1"/>
                          </a:solidFill>
                          <a:highlight>
                            <a:srgbClr val="FFFFFF"/>
                          </a:highlight>
                          <a:latin typeface="Montserrat"/>
                          <a:ea typeface="Montserrat"/>
                          <a:cs typeface="Montserrat"/>
                          <a:sym typeface="Montserrat"/>
                        </a:rPr>
                        <a:t>Economically Disadvantaged</a:t>
                      </a:r>
                      <a:endParaRPr sz="1500">
                        <a:highlight>
                          <a:srgbClr val="FFFFFF"/>
                        </a:highlight>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123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41.53%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a:t>
                      </a:r>
                      <a:r>
                        <a:rPr lang="en" sz="1500">
                          <a:solidFill>
                            <a:schemeClr val="dk1"/>
                          </a:solidFill>
                          <a:latin typeface="Montserrat"/>
                          <a:ea typeface="Montserrat"/>
                          <a:cs typeface="Montserrat"/>
                          <a:sym typeface="Montserrat"/>
                        </a:rPr>
                        <a:t>0.93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solidFill>
                            <a:schemeClr val="dk1"/>
                          </a:solidFill>
                          <a:highlight>
                            <a:srgbClr val="FFFFFF"/>
                          </a:highlight>
                          <a:latin typeface="Montserrat"/>
                          <a:ea typeface="Montserrat"/>
                          <a:cs typeface="Montserrat"/>
                          <a:sym typeface="Montserrat"/>
                        </a:rPr>
                        <a:t>504</a:t>
                      </a:r>
                      <a:endParaRPr sz="1500">
                        <a:highlight>
                          <a:srgbClr val="FFFFFF"/>
                        </a:highlight>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217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65.07%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+21.97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English Learners</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47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12.44%</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+2.44</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31" name="Google Shape;431;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32" name="Google Shape;432;p52"/>
          <p:cNvPicPr preferRelativeResize="0"/>
          <p:nvPr/>
        </p:nvPicPr>
        <p:blipFill>
          <a:blip r:embed="rId3">
            <a:alphaModFix/>
          </a:blip>
          <a:stretch>
            <a:fillRect/>
          </a:stretch>
        </p:blipFill>
        <p:spPr>
          <a:xfrm>
            <a:off x="0" y="0"/>
            <a:ext cx="9144000" cy="5143500"/>
          </a:xfrm>
          <a:prstGeom prst="rect">
            <a:avLst/>
          </a:prstGeom>
          <a:noFill/>
          <a:ln>
            <a:noFill/>
          </a:ln>
        </p:spPr>
      </p:pic>
      <p:sp>
        <p:nvSpPr>
          <p:cNvPr id="433" name="Google Shape;433;p52"/>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English Language Arts </a:t>
            </a:r>
            <a:endParaRPr b="1" sz="2850">
              <a:solidFill>
                <a:srgbClr val="FFFFFF"/>
              </a:solidFill>
              <a:latin typeface="Montserrat"/>
              <a:ea typeface="Montserrat"/>
              <a:cs typeface="Montserrat"/>
              <a:sym typeface="Montserrat"/>
            </a:endParaRPr>
          </a:p>
        </p:txBody>
      </p:sp>
      <p:sp>
        <p:nvSpPr>
          <p:cNvPr id="434" name="Google Shape;434;p52"/>
          <p:cNvSpPr txBox="1"/>
          <p:nvPr>
            <p:ph type="title"/>
          </p:nvPr>
        </p:nvSpPr>
        <p:spPr>
          <a:xfrm>
            <a:off x="457200" y="2070954"/>
            <a:ext cx="8229600" cy="857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3200">
                <a:solidFill>
                  <a:schemeClr val="lt1"/>
                </a:solidFill>
                <a:latin typeface="Montserrat"/>
                <a:ea typeface="Montserrat"/>
                <a:cs typeface="Montserrat"/>
                <a:sym typeface="Montserrat"/>
              </a:rPr>
              <a:t>Summary Observations and Next Steps</a:t>
            </a:r>
            <a:endParaRPr sz="15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9" name="Google Shape;89;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90" name="Google Shape;90;p17"/>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2022-2023 State Assessment Report</a:t>
            </a:r>
            <a:endParaRPr sz="4400">
              <a:solidFill>
                <a:srgbClr val="FFFFFF"/>
              </a:solidFill>
              <a:latin typeface="Impact"/>
              <a:ea typeface="Impact"/>
              <a:cs typeface="Impact"/>
              <a:sym typeface="Impact"/>
            </a:endParaRPr>
          </a:p>
        </p:txBody>
      </p:sp>
      <p:sp>
        <p:nvSpPr>
          <p:cNvPr id="91" name="Google Shape;91;p17"/>
          <p:cNvSpPr txBox="1"/>
          <p:nvPr/>
        </p:nvSpPr>
        <p:spPr>
          <a:xfrm>
            <a:off x="148800" y="859750"/>
            <a:ext cx="8846400" cy="5078700"/>
          </a:xfrm>
          <a:prstGeom prst="rect">
            <a:avLst/>
          </a:prstGeom>
          <a:noFill/>
          <a:ln>
            <a:noFill/>
          </a:ln>
        </p:spPr>
        <p:txBody>
          <a:bodyPr anchorCtr="0" anchor="t" bIns="91425" lIns="91425" spcFirstLastPara="1" rIns="91425" wrap="square" tIns="91425">
            <a:normAutofit lnSpcReduction="10000"/>
          </a:bodyPr>
          <a:lstStyle/>
          <a:p>
            <a:pPr indent="0" lvl="0" marL="457200" rtl="0" algn="ctr">
              <a:spcBef>
                <a:spcPts val="640"/>
              </a:spcBef>
              <a:spcAft>
                <a:spcPts val="0"/>
              </a:spcAft>
              <a:buNone/>
            </a:pPr>
            <a:r>
              <a:t/>
            </a:r>
            <a:endParaRPr b="1" sz="2600">
              <a:solidFill>
                <a:srgbClr val="1F497D"/>
              </a:solidFill>
              <a:latin typeface="Times New Roman"/>
              <a:ea typeface="Times New Roman"/>
              <a:cs typeface="Times New Roman"/>
              <a:sym typeface="Times New Roman"/>
            </a:endParaRPr>
          </a:p>
          <a:p>
            <a:pPr indent="0" lvl="0" marL="457200" rtl="0" algn="l">
              <a:spcBef>
                <a:spcPts val="640"/>
              </a:spcBef>
              <a:spcAft>
                <a:spcPts val="0"/>
              </a:spcAft>
              <a:buNone/>
            </a:pPr>
            <a:r>
              <a:rPr b="1" lang="en" sz="3200">
                <a:solidFill>
                  <a:srgbClr val="1F497D"/>
                </a:solidFill>
                <a:latin typeface="Montserrat"/>
                <a:ea typeface="Montserrat"/>
                <a:cs typeface="Montserrat"/>
                <a:sym typeface="Montserrat"/>
              </a:rPr>
              <a:t>Thanks to our…</a:t>
            </a:r>
            <a:endParaRPr b="1" sz="3200">
              <a:solidFill>
                <a:srgbClr val="1F497D"/>
              </a:solidFill>
              <a:latin typeface="Montserrat"/>
              <a:ea typeface="Montserrat"/>
              <a:cs typeface="Montserrat"/>
              <a:sym typeface="Montserrat"/>
            </a:endParaRPr>
          </a:p>
          <a:p>
            <a:pPr indent="-393700" lvl="0" marL="863600" rtl="0" algn="l">
              <a:spcBef>
                <a:spcPts val="64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Curriculum and Special Education Supervisors </a:t>
            </a:r>
            <a:endParaRPr b="1" sz="2400">
              <a:solidFill>
                <a:srgbClr val="1F497D"/>
              </a:solidFill>
              <a:latin typeface="Montserrat"/>
              <a:ea typeface="Montserrat"/>
              <a:cs typeface="Montserrat"/>
              <a:sym typeface="Montserrat"/>
            </a:endParaRPr>
          </a:p>
          <a:p>
            <a:pPr indent="-393700" lvl="0" marL="863600" rtl="0" algn="l">
              <a:spcBef>
                <a:spcPts val="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Director of Special Services</a:t>
            </a:r>
            <a:endParaRPr b="1" sz="2400">
              <a:solidFill>
                <a:srgbClr val="1F497D"/>
              </a:solidFill>
              <a:latin typeface="Montserrat"/>
              <a:ea typeface="Montserrat"/>
              <a:cs typeface="Montserrat"/>
              <a:sym typeface="Montserrat"/>
            </a:endParaRPr>
          </a:p>
          <a:p>
            <a:pPr indent="-393700" lvl="0" marL="863600" rtl="0" algn="l">
              <a:spcBef>
                <a:spcPts val="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Principals and Assistant Principals </a:t>
            </a:r>
            <a:endParaRPr b="1" sz="2400">
              <a:solidFill>
                <a:srgbClr val="1F497D"/>
              </a:solidFill>
              <a:latin typeface="Montserrat"/>
              <a:ea typeface="Montserrat"/>
              <a:cs typeface="Montserrat"/>
              <a:sym typeface="Montserrat"/>
            </a:endParaRPr>
          </a:p>
          <a:p>
            <a:pPr indent="-393700" lvl="0" marL="863600" rtl="0" algn="l">
              <a:spcBef>
                <a:spcPts val="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Testing Coordinators</a:t>
            </a:r>
            <a:endParaRPr b="1" sz="2400">
              <a:solidFill>
                <a:srgbClr val="1F497D"/>
              </a:solidFill>
              <a:latin typeface="Montserrat"/>
              <a:ea typeface="Montserrat"/>
              <a:cs typeface="Montserrat"/>
              <a:sym typeface="Montserrat"/>
            </a:endParaRPr>
          </a:p>
          <a:p>
            <a:pPr indent="-381000" lvl="3" marL="1828800" rtl="0" algn="l">
              <a:spcBef>
                <a:spcPts val="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Ms. Lisa Howard - Grades 3-8</a:t>
            </a:r>
            <a:endParaRPr b="1" sz="2400">
              <a:solidFill>
                <a:srgbClr val="1F497D"/>
              </a:solidFill>
              <a:latin typeface="Montserrat"/>
              <a:ea typeface="Montserrat"/>
              <a:cs typeface="Montserrat"/>
              <a:sym typeface="Montserrat"/>
            </a:endParaRPr>
          </a:p>
          <a:p>
            <a:pPr indent="-381000" lvl="3" marL="1828800" rtl="0" algn="l">
              <a:spcBef>
                <a:spcPts val="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Dr. Timothy Donahue - Grades 9-12</a:t>
            </a:r>
            <a:endParaRPr b="1" sz="2400">
              <a:solidFill>
                <a:srgbClr val="1F497D"/>
              </a:solidFill>
              <a:latin typeface="Montserrat"/>
              <a:ea typeface="Montserrat"/>
              <a:cs typeface="Montserrat"/>
              <a:sym typeface="Montserrat"/>
            </a:endParaRPr>
          </a:p>
          <a:p>
            <a:pPr indent="-393700" lvl="0" marL="863600" rtl="0" algn="l">
              <a:spcBef>
                <a:spcPts val="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Board Curriculum Committee</a:t>
            </a:r>
            <a:endParaRPr b="1" sz="2400">
              <a:solidFill>
                <a:srgbClr val="1F497D"/>
              </a:solidFill>
              <a:latin typeface="Montserrat"/>
              <a:ea typeface="Montserrat"/>
              <a:cs typeface="Montserrat"/>
              <a:sym typeface="Montserrat"/>
            </a:endParaRPr>
          </a:p>
          <a:p>
            <a:pPr indent="-393700" lvl="0" marL="863600" rtl="0" algn="l">
              <a:spcBef>
                <a:spcPts val="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Teachers, Specialists, CST Members and Aides </a:t>
            </a:r>
            <a:endParaRPr b="1" sz="2400">
              <a:solidFill>
                <a:srgbClr val="1F497D"/>
              </a:solidFill>
              <a:latin typeface="Montserrat"/>
              <a:ea typeface="Montserrat"/>
              <a:cs typeface="Montserrat"/>
              <a:sym typeface="Montserrat"/>
            </a:endParaRPr>
          </a:p>
          <a:p>
            <a:pPr indent="-393700" lvl="0" marL="863600" rtl="0" algn="l">
              <a:spcBef>
                <a:spcPts val="0"/>
              </a:spcBef>
              <a:spcAft>
                <a:spcPts val="0"/>
              </a:spcAft>
              <a:buClr>
                <a:srgbClr val="1F497D"/>
              </a:buClr>
              <a:buSzPts val="2400"/>
              <a:buFont typeface="Montserrat"/>
              <a:buChar char="★"/>
            </a:pPr>
            <a:r>
              <a:rPr b="1" lang="en" sz="2400">
                <a:solidFill>
                  <a:srgbClr val="1F497D"/>
                </a:solidFill>
                <a:latin typeface="Montserrat"/>
                <a:ea typeface="Montserrat"/>
                <a:cs typeface="Montserrat"/>
                <a:sym typeface="Montserrat"/>
              </a:rPr>
              <a:t>Students and their Families/Caregivers </a:t>
            </a:r>
            <a:endParaRPr b="1" sz="2400">
              <a:solidFill>
                <a:srgbClr val="1F497D"/>
              </a:solidFill>
              <a:latin typeface="Montserrat"/>
              <a:ea typeface="Montserrat"/>
              <a:cs typeface="Montserrat"/>
              <a:sym typeface="Montserrat"/>
            </a:endParaRPr>
          </a:p>
          <a:p>
            <a:pPr indent="0" lvl="0" marL="457200" rtl="0" algn="l">
              <a:spcBef>
                <a:spcPts val="640"/>
              </a:spcBef>
              <a:spcAft>
                <a:spcPts val="0"/>
              </a:spcAft>
              <a:buNone/>
            </a:pPr>
            <a:r>
              <a:t/>
            </a:r>
            <a:endParaRPr b="1" sz="2600">
              <a:solidFill>
                <a:srgbClr val="1F497D"/>
              </a:solidFill>
              <a:latin typeface="Calibri"/>
              <a:ea typeface="Calibri"/>
              <a:cs typeface="Calibri"/>
              <a:sym typeface="Calibri"/>
            </a:endParaRPr>
          </a:p>
          <a:p>
            <a:pPr indent="0" lvl="0" marL="0" rtl="0" algn="l">
              <a:lnSpc>
                <a:spcPct val="200000"/>
              </a:lnSpc>
              <a:spcBef>
                <a:spcPts val="0"/>
              </a:spcBef>
              <a:spcAft>
                <a:spcPts val="0"/>
              </a:spcAft>
              <a:buNone/>
            </a:pPr>
            <a:r>
              <a:t/>
            </a:r>
            <a:endParaRPr sz="1800">
              <a:solidFill>
                <a:srgbClr val="1B277A"/>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40" name="Google Shape;440;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41" name="Google Shape;441;p53"/>
          <p:cNvPicPr preferRelativeResize="0"/>
          <p:nvPr/>
        </p:nvPicPr>
        <p:blipFill>
          <a:blip r:embed="rId3">
            <a:alphaModFix/>
          </a:blip>
          <a:stretch>
            <a:fillRect/>
          </a:stretch>
        </p:blipFill>
        <p:spPr>
          <a:xfrm>
            <a:off x="0" y="0"/>
            <a:ext cx="9144000" cy="5143500"/>
          </a:xfrm>
          <a:prstGeom prst="rect">
            <a:avLst/>
          </a:prstGeom>
          <a:noFill/>
          <a:ln>
            <a:noFill/>
          </a:ln>
        </p:spPr>
      </p:pic>
      <p:sp>
        <p:nvSpPr>
          <p:cNvPr id="442" name="Google Shape;442;p53"/>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Summary Observations: ELA</a:t>
            </a:r>
            <a:endParaRPr b="1" sz="2850">
              <a:solidFill>
                <a:srgbClr val="FFFFFF"/>
              </a:solidFill>
              <a:latin typeface="Montserrat"/>
              <a:ea typeface="Montserrat"/>
              <a:cs typeface="Montserrat"/>
              <a:sym typeface="Montserrat"/>
            </a:endParaRPr>
          </a:p>
        </p:txBody>
      </p:sp>
      <p:sp>
        <p:nvSpPr>
          <p:cNvPr id="443" name="Google Shape;443;p53"/>
          <p:cNvSpPr txBox="1"/>
          <p:nvPr>
            <p:ph idx="1" type="body"/>
          </p:nvPr>
        </p:nvSpPr>
        <p:spPr>
          <a:xfrm>
            <a:off x="457200" y="1426525"/>
            <a:ext cx="8229600" cy="3411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2"/>
              </a:buClr>
              <a:buSzPts val="2200"/>
              <a:buFont typeface="Montserrat"/>
              <a:buChar char="●"/>
            </a:pPr>
            <a:r>
              <a:rPr lang="en" sz="2200">
                <a:latin typeface="Montserrat"/>
                <a:ea typeface="Montserrat"/>
                <a:cs typeface="Montserrat"/>
                <a:sym typeface="Montserrat"/>
              </a:rPr>
              <a:t>Consistent above-state-average performance across all grades</a:t>
            </a:r>
            <a:endParaRPr sz="2200">
              <a:latin typeface="Montserrat"/>
              <a:ea typeface="Montserrat"/>
              <a:cs typeface="Montserrat"/>
              <a:sym typeface="Montserrat"/>
            </a:endParaRPr>
          </a:p>
          <a:p>
            <a:pPr indent="-368300" lvl="0" marL="457200" rtl="0" algn="l">
              <a:spcBef>
                <a:spcPts val="0"/>
              </a:spcBef>
              <a:spcAft>
                <a:spcPts val="0"/>
              </a:spcAft>
              <a:buClr>
                <a:schemeClr val="dk2"/>
              </a:buClr>
              <a:buSzPts val="2200"/>
              <a:buFont typeface="Montserrat"/>
              <a:buChar char="●"/>
            </a:pPr>
            <a:r>
              <a:rPr lang="en" sz="2200">
                <a:latin typeface="Montserrat"/>
                <a:ea typeface="Montserrat"/>
                <a:cs typeface="Montserrat"/>
                <a:sym typeface="Montserrat"/>
              </a:rPr>
              <a:t>Ongoing increase in ELA proficiency rates</a:t>
            </a:r>
            <a:endParaRPr sz="2200">
              <a:latin typeface="Montserrat"/>
              <a:ea typeface="Montserrat"/>
              <a:cs typeface="Montserrat"/>
              <a:sym typeface="Montserrat"/>
            </a:endParaRPr>
          </a:p>
          <a:p>
            <a:pPr indent="-368300" lvl="0" marL="457200" rtl="0" algn="l">
              <a:spcBef>
                <a:spcPts val="0"/>
              </a:spcBef>
              <a:spcAft>
                <a:spcPts val="0"/>
              </a:spcAft>
              <a:buClr>
                <a:schemeClr val="dk2"/>
              </a:buClr>
              <a:buSzPts val="2200"/>
              <a:buFont typeface="Montserrat"/>
              <a:buChar char="●"/>
            </a:pPr>
            <a:r>
              <a:rPr lang="en" sz="2200">
                <a:latin typeface="Montserrat"/>
                <a:ea typeface="Montserrat"/>
                <a:cs typeface="Montserrat"/>
                <a:sym typeface="Montserrat"/>
              </a:rPr>
              <a:t>Improved performance across diverse demographic groups</a:t>
            </a:r>
            <a:endParaRPr sz="2200">
              <a:latin typeface="Montserrat"/>
              <a:ea typeface="Montserrat"/>
              <a:cs typeface="Montserrat"/>
              <a:sym typeface="Montserrat"/>
            </a:endParaRPr>
          </a:p>
          <a:p>
            <a:pPr indent="-368300" lvl="0" marL="457200" rtl="0" algn="l">
              <a:spcBef>
                <a:spcPts val="0"/>
              </a:spcBef>
              <a:spcAft>
                <a:spcPts val="0"/>
              </a:spcAft>
              <a:buClr>
                <a:schemeClr val="dk2"/>
              </a:buClr>
              <a:buSzPts val="2200"/>
              <a:buFont typeface="Montserrat"/>
              <a:buChar char="●"/>
            </a:pPr>
            <a:r>
              <a:rPr lang="en" sz="2200">
                <a:latin typeface="Montserrat"/>
                <a:ea typeface="Montserrat"/>
                <a:cs typeface="Montserrat"/>
                <a:sym typeface="Montserrat"/>
              </a:rPr>
              <a:t>Growth in complex nonfiction comprehension skills</a:t>
            </a:r>
            <a:endParaRPr sz="2200">
              <a:latin typeface="Montserrat"/>
              <a:ea typeface="Montserrat"/>
              <a:cs typeface="Montserrat"/>
              <a:sym typeface="Montserrat"/>
            </a:endParaRPr>
          </a:p>
          <a:p>
            <a:pPr indent="-368300" lvl="0" marL="457200" rtl="0" algn="l">
              <a:spcBef>
                <a:spcPts val="0"/>
              </a:spcBef>
              <a:spcAft>
                <a:spcPts val="0"/>
              </a:spcAft>
              <a:buClr>
                <a:schemeClr val="dk2"/>
              </a:buClr>
              <a:buSzPts val="2200"/>
              <a:buFont typeface="Montserrat"/>
              <a:buChar char="●"/>
            </a:pPr>
            <a:r>
              <a:rPr lang="en" sz="2200">
                <a:latin typeface="Montserrat"/>
                <a:ea typeface="Montserrat"/>
                <a:cs typeface="Montserrat"/>
                <a:sym typeface="Montserrat"/>
              </a:rPr>
              <a:t>Need for continued focus on literary analysis in some grades</a:t>
            </a:r>
            <a:endParaRPr sz="2200">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49" name="Google Shape;449;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50" name="Google Shape;450;p54"/>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1" name="Google Shape;451;p54"/>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Next Steps: ELA </a:t>
            </a:r>
            <a:endParaRPr b="1" sz="2850">
              <a:solidFill>
                <a:srgbClr val="FFFFFF"/>
              </a:solidFill>
              <a:latin typeface="Montserrat"/>
              <a:ea typeface="Montserrat"/>
              <a:cs typeface="Montserrat"/>
              <a:sym typeface="Montserrat"/>
            </a:endParaRPr>
          </a:p>
        </p:txBody>
      </p:sp>
      <p:sp>
        <p:nvSpPr>
          <p:cNvPr id="452" name="Google Shape;452;p54"/>
          <p:cNvSpPr txBox="1"/>
          <p:nvPr>
            <p:ph idx="1" type="body"/>
          </p:nvPr>
        </p:nvSpPr>
        <p:spPr>
          <a:xfrm>
            <a:off x="457200" y="1426513"/>
            <a:ext cx="8229600" cy="2545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Leverage diverse assessments for targeted professional development and advanced literacy instruction</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Enhance literary analysis instruction in elementary grades</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Strengthen cross-curricular support for complex text comprehension</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Refine 5th Grade Teaming and content-specific planning</a:t>
            </a:r>
            <a:endParaRPr sz="2200">
              <a:latin typeface="Montserrat"/>
              <a:ea typeface="Montserrat"/>
              <a:cs typeface="Montserrat"/>
              <a:sym typeface="Montserrat"/>
            </a:endParaRPr>
          </a:p>
          <a:p>
            <a:pPr indent="0" lvl="0" marL="0" rtl="0" algn="l">
              <a:spcBef>
                <a:spcPts val="1200"/>
              </a:spcBef>
              <a:spcAft>
                <a:spcPts val="0"/>
              </a:spcAft>
              <a:buNone/>
            </a:pPr>
            <a:r>
              <a:t/>
            </a:r>
            <a:endParaRPr sz="2200">
              <a:latin typeface="Montserrat"/>
              <a:ea typeface="Montserrat"/>
              <a:cs typeface="Montserrat"/>
              <a:sym typeface="Montserrat"/>
            </a:endParaRPr>
          </a:p>
          <a:p>
            <a:pPr indent="0" lvl="0" marL="457200" rtl="0" algn="l">
              <a:spcBef>
                <a:spcPts val="1200"/>
              </a:spcBef>
              <a:spcAft>
                <a:spcPts val="1200"/>
              </a:spcAft>
              <a:buNone/>
            </a:pPr>
            <a:r>
              <a:t/>
            </a:r>
            <a:endParaRPr sz="2200">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58" name="Google Shape;458;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59" name="Google Shape;459;p55"/>
          <p:cNvPicPr preferRelativeResize="0"/>
          <p:nvPr/>
        </p:nvPicPr>
        <p:blipFill>
          <a:blip r:embed="rId3">
            <a:alphaModFix/>
          </a:blip>
          <a:stretch>
            <a:fillRect/>
          </a:stretch>
        </p:blipFill>
        <p:spPr>
          <a:xfrm>
            <a:off x="0" y="0"/>
            <a:ext cx="9144000" cy="5143500"/>
          </a:xfrm>
          <a:prstGeom prst="rect">
            <a:avLst/>
          </a:prstGeom>
          <a:noFill/>
          <a:ln>
            <a:noFill/>
          </a:ln>
        </p:spPr>
      </p:pic>
      <p:sp>
        <p:nvSpPr>
          <p:cNvPr id="460" name="Google Shape;460;p55"/>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 </a:t>
            </a:r>
            <a:endParaRPr b="1" sz="2877">
              <a:solidFill>
                <a:schemeClr val="lt1"/>
              </a:solidFill>
              <a:latin typeface="Montserrat"/>
              <a:ea typeface="Montserrat"/>
              <a:cs typeface="Montserrat"/>
              <a:sym typeface="Montserrat"/>
            </a:endParaRPr>
          </a:p>
        </p:txBody>
      </p:sp>
      <p:sp>
        <p:nvSpPr>
          <p:cNvPr id="461" name="Google Shape;461;p55"/>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5"/>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55"/>
          <p:cNvSpPr txBox="1"/>
          <p:nvPr>
            <p:ph idx="12" type="sldNum"/>
          </p:nvPr>
        </p:nvSpPr>
        <p:spPr>
          <a:xfrm>
            <a:off x="6396175" y="4767263"/>
            <a:ext cx="22905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a:t>	</a:t>
            </a:r>
            <a:endParaRPr/>
          </a:p>
        </p:txBody>
      </p:sp>
      <p:sp>
        <p:nvSpPr>
          <p:cNvPr id="464" name="Google Shape;464;p55"/>
          <p:cNvSpPr txBox="1"/>
          <p:nvPr>
            <p:ph type="title"/>
          </p:nvPr>
        </p:nvSpPr>
        <p:spPr>
          <a:xfrm>
            <a:off x="457200" y="2005604"/>
            <a:ext cx="8229600" cy="857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700">
                <a:solidFill>
                  <a:schemeClr val="lt1"/>
                </a:solidFill>
              </a:rPr>
              <a:t>Mathematics</a:t>
            </a:r>
            <a:endParaRPr sz="30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6"/>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3100">
                <a:solidFill>
                  <a:schemeClr val="lt1"/>
                </a:solidFill>
                <a:latin typeface="Montserrat"/>
                <a:ea typeface="Montserrat"/>
                <a:cs typeface="Montserrat"/>
                <a:sym typeface="Montserrat"/>
              </a:rPr>
              <a:t>2024 SPF Math 3-Geometry at a Glance</a:t>
            </a:r>
            <a:endParaRPr sz="1400">
              <a:solidFill>
                <a:schemeClr val="lt1"/>
              </a:solidFill>
              <a:latin typeface="Montserrat"/>
              <a:ea typeface="Montserrat"/>
              <a:cs typeface="Montserrat"/>
              <a:sym typeface="Montserrat"/>
            </a:endParaRPr>
          </a:p>
        </p:txBody>
      </p:sp>
      <p:pic>
        <p:nvPicPr>
          <p:cNvPr id="471" name="Google Shape;471;p56" title="Chart"/>
          <p:cNvPicPr preferRelativeResize="0"/>
          <p:nvPr/>
        </p:nvPicPr>
        <p:blipFill>
          <a:blip r:embed="rId3">
            <a:alphaModFix/>
          </a:blip>
          <a:stretch>
            <a:fillRect/>
          </a:stretch>
        </p:blipFill>
        <p:spPr>
          <a:xfrm>
            <a:off x="457200" y="900125"/>
            <a:ext cx="8229600" cy="41120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77" name="Google Shape;477;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78" name="Google Shape;478;p57"/>
          <p:cNvPicPr preferRelativeResize="0"/>
          <p:nvPr/>
        </p:nvPicPr>
        <p:blipFill>
          <a:blip r:embed="rId3">
            <a:alphaModFix/>
          </a:blip>
          <a:stretch>
            <a:fillRect/>
          </a:stretch>
        </p:blipFill>
        <p:spPr>
          <a:xfrm>
            <a:off x="0" y="0"/>
            <a:ext cx="9144000" cy="5143500"/>
          </a:xfrm>
          <a:prstGeom prst="rect">
            <a:avLst/>
          </a:prstGeom>
          <a:noFill/>
          <a:ln>
            <a:noFill/>
          </a:ln>
        </p:spPr>
      </p:pic>
      <p:sp>
        <p:nvSpPr>
          <p:cNvPr id="479" name="Google Shape;479;p57"/>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480" name="Google Shape;480;p57"/>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57"/>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57"/>
          <p:cNvSpPr txBox="1"/>
          <p:nvPr/>
        </p:nvSpPr>
        <p:spPr>
          <a:xfrm>
            <a:off x="797100" y="1337976"/>
            <a:ext cx="7549800" cy="392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GRADE LEVEL ACHIEVEMENT OVER 3 YEARS</a:t>
            </a:r>
            <a:endParaRPr b="1" sz="31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(DIFFERENT STUDENTS EACH YEAR)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DATA IS PRESENTED BY PERCENTAGE OF STUDENTS SCORING AT EACH LEVEL</a:t>
            </a:r>
            <a:br>
              <a:rPr b="0" i="0" lang="en" sz="1900" u="none" cap="none" strike="noStrike">
                <a:solidFill>
                  <a:schemeClr val="dk1"/>
                </a:solidFill>
                <a:latin typeface="Calibri"/>
                <a:ea typeface="Calibri"/>
                <a:cs typeface="Calibri"/>
                <a:sym typeface="Calibri"/>
              </a:rPr>
            </a:b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8"/>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Math</a:t>
            </a:r>
            <a:r>
              <a:rPr lang="en" sz="4300">
                <a:solidFill>
                  <a:schemeClr val="lt1"/>
                </a:solidFill>
                <a:latin typeface="Montserrat"/>
                <a:ea typeface="Montserrat"/>
                <a:cs typeface="Montserrat"/>
                <a:sym typeface="Montserrat"/>
              </a:rPr>
              <a:t> 3 (2022 to 2024)</a:t>
            </a:r>
            <a:endParaRPr sz="4700">
              <a:solidFill>
                <a:schemeClr val="lt1"/>
              </a:solidFill>
            </a:endParaRPr>
          </a:p>
        </p:txBody>
      </p:sp>
      <p:pic>
        <p:nvPicPr>
          <p:cNvPr id="489" name="Google Shape;489;p58" title="Chart"/>
          <p:cNvPicPr preferRelativeResize="0"/>
          <p:nvPr/>
        </p:nvPicPr>
        <p:blipFill>
          <a:blip r:embed="rId3">
            <a:alphaModFix/>
          </a:blip>
          <a:stretch>
            <a:fillRect/>
          </a:stretch>
        </p:blipFill>
        <p:spPr>
          <a:xfrm>
            <a:off x="457200" y="766375"/>
            <a:ext cx="8229600" cy="3973325"/>
          </a:xfrm>
          <a:prstGeom prst="rect">
            <a:avLst/>
          </a:prstGeom>
          <a:noFill/>
          <a:ln>
            <a:noFill/>
          </a:ln>
        </p:spPr>
      </p:pic>
      <p:cxnSp>
        <p:nvCxnSpPr>
          <p:cNvPr id="490" name="Google Shape;490;p58"/>
          <p:cNvCxnSpPr/>
          <p:nvPr/>
        </p:nvCxnSpPr>
        <p:spPr>
          <a:xfrm>
            <a:off x="4831375" y="1364406"/>
            <a:ext cx="3900" cy="3048600"/>
          </a:xfrm>
          <a:prstGeom prst="straightConnector1">
            <a:avLst/>
          </a:prstGeom>
          <a:noFill/>
          <a:ln cap="flat" cmpd="sng" w="38100">
            <a:solidFill>
              <a:schemeClr val="dk2"/>
            </a:solidFill>
            <a:prstDash val="solid"/>
            <a:round/>
            <a:headEnd len="med" w="med" type="none"/>
            <a:tailEnd len="med" w="med" type="none"/>
          </a:ln>
        </p:spPr>
      </p:cxnSp>
      <p:sp>
        <p:nvSpPr>
          <p:cNvPr id="491" name="Google Shape;491;p58"/>
          <p:cNvSpPr txBox="1"/>
          <p:nvPr/>
        </p:nvSpPr>
        <p:spPr>
          <a:xfrm>
            <a:off x="1753263" y="465090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492" name="Google Shape;492;p58"/>
          <p:cNvSpPr txBox="1"/>
          <p:nvPr/>
        </p:nvSpPr>
        <p:spPr>
          <a:xfrm>
            <a:off x="4881588" y="465090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9"/>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Math 4 (2022 to 2024)</a:t>
            </a:r>
            <a:endParaRPr sz="4700">
              <a:solidFill>
                <a:schemeClr val="lt1"/>
              </a:solidFill>
            </a:endParaRPr>
          </a:p>
        </p:txBody>
      </p:sp>
      <p:pic>
        <p:nvPicPr>
          <p:cNvPr id="499" name="Google Shape;499;p59" title="Chart"/>
          <p:cNvPicPr preferRelativeResize="0"/>
          <p:nvPr/>
        </p:nvPicPr>
        <p:blipFill>
          <a:blip r:embed="rId3">
            <a:alphaModFix/>
          </a:blip>
          <a:stretch>
            <a:fillRect/>
          </a:stretch>
        </p:blipFill>
        <p:spPr>
          <a:xfrm>
            <a:off x="457200" y="766375"/>
            <a:ext cx="8229600" cy="4024126"/>
          </a:xfrm>
          <a:prstGeom prst="rect">
            <a:avLst/>
          </a:prstGeom>
          <a:noFill/>
          <a:ln>
            <a:noFill/>
          </a:ln>
        </p:spPr>
      </p:pic>
      <p:cxnSp>
        <p:nvCxnSpPr>
          <p:cNvPr id="500" name="Google Shape;500;p59"/>
          <p:cNvCxnSpPr/>
          <p:nvPr/>
        </p:nvCxnSpPr>
        <p:spPr>
          <a:xfrm>
            <a:off x="4831350" y="1336831"/>
            <a:ext cx="3900" cy="3048600"/>
          </a:xfrm>
          <a:prstGeom prst="straightConnector1">
            <a:avLst/>
          </a:prstGeom>
          <a:noFill/>
          <a:ln cap="flat" cmpd="sng" w="38100">
            <a:solidFill>
              <a:schemeClr val="dk2"/>
            </a:solidFill>
            <a:prstDash val="solid"/>
            <a:round/>
            <a:headEnd len="med" w="med" type="none"/>
            <a:tailEnd len="med" w="med" type="none"/>
          </a:ln>
        </p:spPr>
      </p:cxnSp>
      <p:sp>
        <p:nvSpPr>
          <p:cNvPr id="501" name="Google Shape;501;p59"/>
          <p:cNvSpPr txBox="1"/>
          <p:nvPr/>
        </p:nvSpPr>
        <p:spPr>
          <a:xfrm>
            <a:off x="1753225" y="470778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502" name="Google Shape;502;p59"/>
          <p:cNvSpPr txBox="1"/>
          <p:nvPr/>
        </p:nvSpPr>
        <p:spPr>
          <a:xfrm>
            <a:off x="4881550" y="470778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0"/>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Math 5 (2022 to 2024)</a:t>
            </a:r>
            <a:endParaRPr sz="4700">
              <a:solidFill>
                <a:schemeClr val="lt1"/>
              </a:solidFill>
            </a:endParaRPr>
          </a:p>
        </p:txBody>
      </p:sp>
      <p:cxnSp>
        <p:nvCxnSpPr>
          <p:cNvPr id="509" name="Google Shape;509;p60"/>
          <p:cNvCxnSpPr/>
          <p:nvPr/>
        </p:nvCxnSpPr>
        <p:spPr>
          <a:xfrm>
            <a:off x="4748625" y="1336831"/>
            <a:ext cx="3900" cy="3048600"/>
          </a:xfrm>
          <a:prstGeom prst="straightConnector1">
            <a:avLst/>
          </a:prstGeom>
          <a:noFill/>
          <a:ln cap="flat" cmpd="sng" w="38100">
            <a:solidFill>
              <a:schemeClr val="dk2"/>
            </a:solidFill>
            <a:prstDash val="solid"/>
            <a:round/>
            <a:headEnd len="med" w="med" type="none"/>
            <a:tailEnd len="med" w="med" type="none"/>
          </a:ln>
        </p:spPr>
      </p:cxnSp>
      <p:pic>
        <p:nvPicPr>
          <p:cNvPr id="510" name="Google Shape;510;p60" title="Chart"/>
          <p:cNvPicPr preferRelativeResize="0"/>
          <p:nvPr/>
        </p:nvPicPr>
        <p:blipFill>
          <a:blip r:embed="rId3">
            <a:alphaModFix/>
          </a:blip>
          <a:stretch>
            <a:fillRect/>
          </a:stretch>
        </p:blipFill>
        <p:spPr>
          <a:xfrm>
            <a:off x="457200" y="842425"/>
            <a:ext cx="8229600" cy="3935101"/>
          </a:xfrm>
          <a:prstGeom prst="rect">
            <a:avLst/>
          </a:prstGeom>
          <a:noFill/>
          <a:ln>
            <a:noFill/>
          </a:ln>
        </p:spPr>
      </p:pic>
      <p:cxnSp>
        <p:nvCxnSpPr>
          <p:cNvPr id="511" name="Google Shape;511;p60"/>
          <p:cNvCxnSpPr/>
          <p:nvPr/>
        </p:nvCxnSpPr>
        <p:spPr>
          <a:xfrm>
            <a:off x="4831375" y="1336831"/>
            <a:ext cx="3900" cy="3048600"/>
          </a:xfrm>
          <a:prstGeom prst="straightConnector1">
            <a:avLst/>
          </a:prstGeom>
          <a:noFill/>
          <a:ln cap="flat" cmpd="sng" w="38100">
            <a:solidFill>
              <a:schemeClr val="dk2"/>
            </a:solidFill>
            <a:prstDash val="solid"/>
            <a:round/>
            <a:headEnd len="med" w="med" type="none"/>
            <a:tailEnd len="med" w="med" type="none"/>
          </a:ln>
        </p:spPr>
      </p:cxnSp>
      <p:sp>
        <p:nvSpPr>
          <p:cNvPr id="512" name="Google Shape;512;p60"/>
          <p:cNvSpPr txBox="1"/>
          <p:nvPr/>
        </p:nvSpPr>
        <p:spPr>
          <a:xfrm>
            <a:off x="1908800"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513" name="Google Shape;513;p60"/>
          <p:cNvSpPr txBox="1"/>
          <p:nvPr/>
        </p:nvSpPr>
        <p:spPr>
          <a:xfrm>
            <a:off x="5037125"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1"/>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Math 6 (2022 to 2024)</a:t>
            </a:r>
            <a:endParaRPr sz="4700">
              <a:solidFill>
                <a:schemeClr val="lt1"/>
              </a:solidFill>
            </a:endParaRPr>
          </a:p>
        </p:txBody>
      </p:sp>
      <p:sp>
        <p:nvSpPr>
          <p:cNvPr id="520" name="Google Shape;520;p61"/>
          <p:cNvSpPr txBox="1"/>
          <p:nvPr/>
        </p:nvSpPr>
        <p:spPr>
          <a:xfrm>
            <a:off x="1908800"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521" name="Google Shape;521;p61"/>
          <p:cNvSpPr txBox="1"/>
          <p:nvPr/>
        </p:nvSpPr>
        <p:spPr>
          <a:xfrm>
            <a:off x="5037125"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pic>
        <p:nvPicPr>
          <p:cNvPr id="522" name="Google Shape;522;p61" title="Chart"/>
          <p:cNvPicPr preferRelativeResize="0"/>
          <p:nvPr/>
        </p:nvPicPr>
        <p:blipFill>
          <a:blip r:embed="rId3">
            <a:alphaModFix/>
          </a:blip>
          <a:stretch>
            <a:fillRect/>
          </a:stretch>
        </p:blipFill>
        <p:spPr>
          <a:xfrm>
            <a:off x="457200" y="895038"/>
            <a:ext cx="8229600" cy="3932075"/>
          </a:xfrm>
          <a:prstGeom prst="rect">
            <a:avLst/>
          </a:prstGeom>
          <a:noFill/>
          <a:ln>
            <a:noFill/>
          </a:ln>
        </p:spPr>
      </p:pic>
      <p:cxnSp>
        <p:nvCxnSpPr>
          <p:cNvPr id="523" name="Google Shape;523;p61"/>
          <p:cNvCxnSpPr/>
          <p:nvPr/>
        </p:nvCxnSpPr>
        <p:spPr>
          <a:xfrm>
            <a:off x="4817575" y="1336769"/>
            <a:ext cx="3900" cy="30486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2"/>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Math 7 (2022 to 2024)</a:t>
            </a:r>
            <a:endParaRPr sz="4700">
              <a:solidFill>
                <a:schemeClr val="lt1"/>
              </a:solidFill>
            </a:endParaRPr>
          </a:p>
        </p:txBody>
      </p:sp>
      <p:pic>
        <p:nvPicPr>
          <p:cNvPr id="530" name="Google Shape;530;p62" title="Chart"/>
          <p:cNvPicPr preferRelativeResize="0"/>
          <p:nvPr/>
        </p:nvPicPr>
        <p:blipFill>
          <a:blip r:embed="rId3">
            <a:alphaModFix/>
          </a:blip>
          <a:stretch>
            <a:fillRect/>
          </a:stretch>
        </p:blipFill>
        <p:spPr>
          <a:xfrm>
            <a:off x="457200" y="766375"/>
            <a:ext cx="8229600" cy="4034926"/>
          </a:xfrm>
          <a:prstGeom prst="rect">
            <a:avLst/>
          </a:prstGeom>
          <a:noFill/>
          <a:ln>
            <a:noFill/>
          </a:ln>
        </p:spPr>
      </p:pic>
      <p:cxnSp>
        <p:nvCxnSpPr>
          <p:cNvPr id="531" name="Google Shape;531;p62"/>
          <p:cNvCxnSpPr/>
          <p:nvPr/>
        </p:nvCxnSpPr>
        <p:spPr>
          <a:xfrm>
            <a:off x="4803775" y="1336831"/>
            <a:ext cx="3900" cy="3048600"/>
          </a:xfrm>
          <a:prstGeom prst="straightConnector1">
            <a:avLst/>
          </a:prstGeom>
          <a:noFill/>
          <a:ln cap="flat" cmpd="sng" w="38100">
            <a:solidFill>
              <a:schemeClr val="dk2"/>
            </a:solidFill>
            <a:prstDash val="solid"/>
            <a:round/>
            <a:headEnd len="med" w="med" type="none"/>
            <a:tailEnd len="med" w="med" type="none"/>
          </a:ln>
        </p:spPr>
      </p:cxnSp>
      <p:sp>
        <p:nvSpPr>
          <p:cNvPr id="532" name="Google Shape;532;p62"/>
          <p:cNvSpPr txBox="1"/>
          <p:nvPr/>
        </p:nvSpPr>
        <p:spPr>
          <a:xfrm>
            <a:off x="1908800"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533" name="Google Shape;533;p62"/>
          <p:cNvSpPr txBox="1"/>
          <p:nvPr/>
        </p:nvSpPr>
        <p:spPr>
          <a:xfrm>
            <a:off x="5037125"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8" name="Google Shape;98;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9" name="Google Shape;99;p18"/>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Dynamic Learning Maps</a:t>
            </a:r>
            <a:endParaRPr b="1" sz="4100">
              <a:solidFill>
                <a:srgbClr val="FFFFFF"/>
              </a:solidFill>
              <a:latin typeface="Montserrat"/>
              <a:ea typeface="Montserrat"/>
              <a:cs typeface="Montserrat"/>
              <a:sym typeface="Montserrat"/>
            </a:endParaRPr>
          </a:p>
        </p:txBody>
      </p:sp>
      <p:sp>
        <p:nvSpPr>
          <p:cNvPr id="100" name="Google Shape;100;p18"/>
          <p:cNvSpPr txBox="1"/>
          <p:nvPr>
            <p:ph type="title"/>
          </p:nvPr>
        </p:nvSpPr>
        <p:spPr>
          <a:xfrm>
            <a:off x="457200" y="1641071"/>
            <a:ext cx="8229600" cy="857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71427"/>
              <a:buNone/>
            </a:pPr>
            <a:r>
              <a:t/>
            </a:r>
            <a:endParaRPr/>
          </a:p>
          <a:p>
            <a:pPr indent="0" lvl="0" marL="0" rtl="0" algn="ctr">
              <a:lnSpc>
                <a:spcPct val="100000"/>
              </a:lnSpc>
              <a:spcBef>
                <a:spcPts val="0"/>
              </a:spcBef>
              <a:spcAft>
                <a:spcPts val="0"/>
              </a:spcAft>
              <a:buClr>
                <a:schemeClr val="dk1"/>
              </a:buClr>
              <a:buSzPct val="71427"/>
              <a:buNone/>
            </a:pPr>
            <a:r>
              <a:t/>
            </a:r>
            <a:endParaRPr/>
          </a:p>
          <a:p>
            <a:pPr indent="0" lvl="0" marL="0" rtl="0" algn="ctr">
              <a:lnSpc>
                <a:spcPct val="100000"/>
              </a:lnSpc>
              <a:spcBef>
                <a:spcPts val="0"/>
              </a:spcBef>
              <a:spcAft>
                <a:spcPts val="0"/>
              </a:spcAft>
              <a:buClr>
                <a:schemeClr val="dk1"/>
              </a:buClr>
              <a:buSzPct val="71427"/>
              <a:buNone/>
            </a:pPr>
            <a:r>
              <a:t/>
            </a:r>
            <a:endParaRPr/>
          </a:p>
          <a:p>
            <a:pPr indent="0" lvl="0" marL="0" rtl="0" algn="ctr">
              <a:lnSpc>
                <a:spcPct val="100000"/>
              </a:lnSpc>
              <a:spcBef>
                <a:spcPts val="0"/>
              </a:spcBef>
              <a:spcAft>
                <a:spcPts val="0"/>
              </a:spcAft>
              <a:buClr>
                <a:schemeClr val="dk1"/>
              </a:buClr>
              <a:buSzPct val="71427"/>
              <a:buNone/>
            </a:pPr>
            <a:r>
              <a:t/>
            </a:r>
            <a:endParaRPr/>
          </a:p>
          <a:p>
            <a:pPr indent="0" lvl="0" marL="0" rtl="0" algn="ctr">
              <a:lnSpc>
                <a:spcPct val="100000"/>
              </a:lnSpc>
              <a:spcBef>
                <a:spcPts val="0"/>
              </a:spcBef>
              <a:spcAft>
                <a:spcPts val="0"/>
              </a:spcAft>
              <a:buClr>
                <a:schemeClr val="dk1"/>
              </a:buClr>
              <a:buSzPct val="71427"/>
              <a:buNone/>
            </a:pPr>
            <a:r>
              <a:t/>
            </a:r>
            <a:endParaRPr/>
          </a:p>
          <a:p>
            <a:pPr indent="0" lvl="0" marL="0" rtl="0" algn="ctr">
              <a:lnSpc>
                <a:spcPct val="100000"/>
              </a:lnSpc>
              <a:spcBef>
                <a:spcPts val="0"/>
              </a:spcBef>
              <a:spcAft>
                <a:spcPts val="0"/>
              </a:spcAft>
              <a:buClr>
                <a:schemeClr val="dk1"/>
              </a:buClr>
              <a:buSzPct val="71427"/>
              <a:buNone/>
            </a:pPr>
            <a:r>
              <a:t/>
            </a:r>
            <a:endParaRPr/>
          </a:p>
          <a:p>
            <a:pPr indent="0" lvl="0" marL="0" rtl="0" algn="ctr">
              <a:lnSpc>
                <a:spcPct val="100000"/>
              </a:lnSpc>
              <a:spcBef>
                <a:spcPts val="0"/>
              </a:spcBef>
              <a:spcAft>
                <a:spcPts val="0"/>
              </a:spcAft>
              <a:buClr>
                <a:schemeClr val="dk1"/>
              </a:buClr>
              <a:buSzPct val="71427"/>
              <a:buNone/>
            </a:pPr>
            <a:r>
              <a:t/>
            </a:r>
            <a:endParaRPr/>
          </a:p>
          <a:p>
            <a:pPr indent="0" lvl="0" marL="0" rtl="0" algn="ctr">
              <a:lnSpc>
                <a:spcPct val="100000"/>
              </a:lnSpc>
              <a:spcBef>
                <a:spcPts val="0"/>
              </a:spcBef>
              <a:spcAft>
                <a:spcPts val="0"/>
              </a:spcAft>
              <a:buClr>
                <a:schemeClr val="dk1"/>
              </a:buClr>
              <a:buSzPct val="71427"/>
              <a:buNone/>
            </a:pPr>
            <a:br>
              <a:rPr lang="en">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pic>
        <p:nvPicPr>
          <p:cNvPr id="101" name="Google Shape;101;p18"/>
          <p:cNvPicPr preferRelativeResize="0"/>
          <p:nvPr/>
        </p:nvPicPr>
        <p:blipFill rotWithShape="1">
          <a:blip r:embed="rId4">
            <a:alphaModFix/>
          </a:blip>
          <a:srcRect b="0" l="0" r="0" t="0"/>
          <a:stretch/>
        </p:blipFill>
        <p:spPr>
          <a:xfrm>
            <a:off x="2340150" y="1712347"/>
            <a:ext cx="4463700" cy="1512900"/>
          </a:xfrm>
          <a:prstGeom prst="rect">
            <a:avLst/>
          </a:prstGeom>
          <a:noFill/>
          <a:ln>
            <a:noFill/>
          </a:ln>
        </p:spPr>
      </p:pic>
      <p:sp>
        <p:nvSpPr>
          <p:cNvPr id="102" name="Google Shape;102;p18"/>
          <p:cNvSpPr txBox="1"/>
          <p:nvPr/>
        </p:nvSpPr>
        <p:spPr>
          <a:xfrm>
            <a:off x="2340300" y="3358825"/>
            <a:ext cx="44637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1"/>
                </a:solidFill>
                <a:latin typeface="Montserrat"/>
                <a:ea typeface="Montserrat"/>
                <a:cs typeface="Montserrat"/>
                <a:sym typeface="Montserrat"/>
              </a:rPr>
              <a:t>Alternative Assessment</a:t>
            </a:r>
            <a:endParaRPr sz="2800">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2000"/>
              <a:buFont typeface="Arial"/>
              <a:buNone/>
            </a:pPr>
            <a:r>
              <a:rPr lang="en" sz="2800">
                <a:solidFill>
                  <a:schemeClr val="dk1"/>
                </a:solidFill>
                <a:latin typeface="Montserrat"/>
                <a:ea typeface="Montserrat"/>
                <a:cs typeface="Montserrat"/>
                <a:sym typeface="Montserrat"/>
              </a:rPr>
              <a:t>Spring, 2024</a:t>
            </a:r>
            <a:endParaRPr sz="28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3"/>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Algebra I</a:t>
            </a:r>
            <a:r>
              <a:rPr lang="en" sz="4300">
                <a:solidFill>
                  <a:schemeClr val="lt1"/>
                </a:solidFill>
                <a:latin typeface="Montserrat"/>
                <a:ea typeface="Montserrat"/>
                <a:cs typeface="Montserrat"/>
                <a:sym typeface="Montserrat"/>
              </a:rPr>
              <a:t> (2022 to 2024)</a:t>
            </a:r>
            <a:endParaRPr sz="4700">
              <a:solidFill>
                <a:schemeClr val="lt1"/>
              </a:solidFill>
            </a:endParaRPr>
          </a:p>
        </p:txBody>
      </p:sp>
      <p:pic>
        <p:nvPicPr>
          <p:cNvPr id="540" name="Google Shape;540;p63" title="Chart"/>
          <p:cNvPicPr preferRelativeResize="0"/>
          <p:nvPr/>
        </p:nvPicPr>
        <p:blipFill>
          <a:blip r:embed="rId3">
            <a:alphaModFix/>
          </a:blip>
          <a:stretch>
            <a:fillRect/>
          </a:stretch>
        </p:blipFill>
        <p:spPr>
          <a:xfrm>
            <a:off x="457200" y="766375"/>
            <a:ext cx="8229600" cy="3965701"/>
          </a:xfrm>
          <a:prstGeom prst="rect">
            <a:avLst/>
          </a:prstGeom>
          <a:noFill/>
          <a:ln>
            <a:noFill/>
          </a:ln>
        </p:spPr>
      </p:pic>
      <p:cxnSp>
        <p:nvCxnSpPr>
          <p:cNvPr id="541" name="Google Shape;541;p63"/>
          <p:cNvCxnSpPr/>
          <p:nvPr/>
        </p:nvCxnSpPr>
        <p:spPr>
          <a:xfrm>
            <a:off x="4803800" y="1336831"/>
            <a:ext cx="3900" cy="3048600"/>
          </a:xfrm>
          <a:prstGeom prst="straightConnector1">
            <a:avLst/>
          </a:prstGeom>
          <a:noFill/>
          <a:ln cap="flat" cmpd="sng" w="38100">
            <a:solidFill>
              <a:schemeClr val="dk2"/>
            </a:solidFill>
            <a:prstDash val="solid"/>
            <a:round/>
            <a:headEnd len="med" w="med" type="none"/>
            <a:tailEnd len="med" w="med" type="none"/>
          </a:ln>
        </p:spPr>
      </p:cxnSp>
      <p:sp>
        <p:nvSpPr>
          <p:cNvPr id="542" name="Google Shape;542;p63"/>
          <p:cNvSpPr txBox="1"/>
          <p:nvPr/>
        </p:nvSpPr>
        <p:spPr>
          <a:xfrm>
            <a:off x="1908800"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543" name="Google Shape;543;p63"/>
          <p:cNvSpPr txBox="1"/>
          <p:nvPr/>
        </p:nvSpPr>
        <p:spPr>
          <a:xfrm>
            <a:off x="5037125"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4"/>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Arial"/>
              <a:buNone/>
            </a:pPr>
            <a:r>
              <a:rPr lang="en" sz="4300">
                <a:solidFill>
                  <a:schemeClr val="lt1"/>
                </a:solidFill>
                <a:latin typeface="Montserrat"/>
                <a:ea typeface="Montserrat"/>
                <a:cs typeface="Montserrat"/>
                <a:sym typeface="Montserrat"/>
              </a:rPr>
              <a:t>Geometry</a:t>
            </a:r>
            <a:r>
              <a:rPr lang="en" sz="4300">
                <a:solidFill>
                  <a:schemeClr val="lt1"/>
                </a:solidFill>
                <a:latin typeface="Montserrat"/>
                <a:ea typeface="Montserrat"/>
                <a:cs typeface="Montserrat"/>
                <a:sym typeface="Montserrat"/>
              </a:rPr>
              <a:t> (2022 to 2024)</a:t>
            </a:r>
            <a:endParaRPr sz="3000">
              <a:solidFill>
                <a:schemeClr val="lt1"/>
              </a:solidFill>
            </a:endParaRPr>
          </a:p>
        </p:txBody>
      </p:sp>
      <p:pic>
        <p:nvPicPr>
          <p:cNvPr id="550" name="Google Shape;550;p64" title="Chart"/>
          <p:cNvPicPr preferRelativeResize="0"/>
          <p:nvPr/>
        </p:nvPicPr>
        <p:blipFill>
          <a:blip r:embed="rId3">
            <a:alphaModFix/>
          </a:blip>
          <a:stretch>
            <a:fillRect/>
          </a:stretch>
        </p:blipFill>
        <p:spPr>
          <a:xfrm>
            <a:off x="512975" y="867025"/>
            <a:ext cx="8173824" cy="3938699"/>
          </a:xfrm>
          <a:prstGeom prst="rect">
            <a:avLst/>
          </a:prstGeom>
          <a:noFill/>
          <a:ln>
            <a:noFill/>
          </a:ln>
        </p:spPr>
      </p:pic>
      <p:cxnSp>
        <p:nvCxnSpPr>
          <p:cNvPr id="551" name="Google Shape;551;p64"/>
          <p:cNvCxnSpPr/>
          <p:nvPr/>
        </p:nvCxnSpPr>
        <p:spPr>
          <a:xfrm>
            <a:off x="4831375" y="1312081"/>
            <a:ext cx="3900" cy="3048600"/>
          </a:xfrm>
          <a:prstGeom prst="straightConnector1">
            <a:avLst/>
          </a:prstGeom>
          <a:noFill/>
          <a:ln cap="flat" cmpd="sng" w="38100">
            <a:solidFill>
              <a:schemeClr val="dk2"/>
            </a:solidFill>
            <a:prstDash val="solid"/>
            <a:round/>
            <a:headEnd len="med" w="med" type="none"/>
            <a:tailEnd len="med" w="med" type="none"/>
          </a:ln>
        </p:spPr>
      </p:cxnSp>
      <p:sp>
        <p:nvSpPr>
          <p:cNvPr id="552" name="Google Shape;552;p64"/>
          <p:cNvSpPr txBox="1"/>
          <p:nvPr/>
        </p:nvSpPr>
        <p:spPr>
          <a:xfrm>
            <a:off x="1908800"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553" name="Google Shape;553;p64"/>
          <p:cNvSpPr txBox="1"/>
          <p:nvPr/>
        </p:nvSpPr>
        <p:spPr>
          <a:xfrm>
            <a:off x="5037125" y="4672756"/>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59" name="Google Shape;559;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0" name="Google Shape;560;p65"/>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1" name="Google Shape;561;p65"/>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562" name="Google Shape;562;p65"/>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65"/>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65"/>
          <p:cNvSpPr txBox="1"/>
          <p:nvPr/>
        </p:nvSpPr>
        <p:spPr>
          <a:xfrm>
            <a:off x="719850" y="1314226"/>
            <a:ext cx="7704300" cy="363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COHORT GROWTH IN MATH</a:t>
            </a:r>
            <a:endParaRPr b="1" sz="31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DIFFERENT GRADE LEVELS - SAME STUDENTS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DATA IS PRESENTED BY PERCENTAGE OF STUDENTS SCORING AT EACH LEVEL</a:t>
            </a:r>
            <a:br>
              <a:rPr b="0" i="0" lang="en" sz="1900" u="none" cap="none" strike="noStrike">
                <a:solidFill>
                  <a:schemeClr val="dk1"/>
                </a:solidFill>
                <a:latin typeface="Calibri"/>
                <a:ea typeface="Calibri"/>
                <a:cs typeface="Calibri"/>
                <a:sym typeface="Calibri"/>
              </a:rPr>
            </a:b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6"/>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Arial"/>
              <a:buNone/>
            </a:pPr>
            <a:r>
              <a:rPr lang="en" sz="2200">
                <a:solidFill>
                  <a:schemeClr val="lt1"/>
                </a:solidFill>
                <a:latin typeface="Montserrat"/>
                <a:ea typeface="Montserrat"/>
                <a:cs typeface="Montserrat"/>
                <a:sym typeface="Montserrat"/>
              </a:rPr>
              <a:t>Current Grade 5 (Math Cohort Growth Grade 3 to Grade 4)</a:t>
            </a:r>
            <a:endParaRPr sz="1900">
              <a:solidFill>
                <a:schemeClr val="lt1"/>
              </a:solidFill>
            </a:endParaRPr>
          </a:p>
        </p:txBody>
      </p:sp>
      <p:pic>
        <p:nvPicPr>
          <p:cNvPr id="571" name="Google Shape;571;p66" title="Chart"/>
          <p:cNvPicPr preferRelativeResize="0"/>
          <p:nvPr/>
        </p:nvPicPr>
        <p:blipFill>
          <a:blip r:embed="rId3">
            <a:alphaModFix/>
          </a:blip>
          <a:stretch>
            <a:fillRect/>
          </a:stretch>
        </p:blipFill>
        <p:spPr>
          <a:xfrm>
            <a:off x="457200" y="918775"/>
            <a:ext cx="8229600" cy="399544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67"/>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2000">
                <a:solidFill>
                  <a:schemeClr val="lt1"/>
                </a:solidFill>
                <a:latin typeface="Montserrat"/>
                <a:ea typeface="Montserrat"/>
                <a:cs typeface="Montserrat"/>
                <a:sym typeface="Montserrat"/>
              </a:rPr>
              <a:t>C</a:t>
            </a:r>
            <a:r>
              <a:rPr lang="en" sz="2100">
                <a:solidFill>
                  <a:schemeClr val="lt1"/>
                </a:solidFill>
                <a:latin typeface="Montserrat"/>
                <a:ea typeface="Montserrat"/>
                <a:cs typeface="Montserrat"/>
                <a:sym typeface="Montserrat"/>
              </a:rPr>
              <a:t>urrent Grade 6 (Math Cohort Growth - Grade 3 to Grade 5)</a:t>
            </a:r>
            <a:endParaRPr sz="1800">
              <a:solidFill>
                <a:schemeClr val="lt1"/>
              </a:solidFill>
            </a:endParaRPr>
          </a:p>
        </p:txBody>
      </p:sp>
      <p:pic>
        <p:nvPicPr>
          <p:cNvPr id="578" name="Google Shape;578;p67" title="Chart"/>
          <p:cNvPicPr preferRelativeResize="0"/>
          <p:nvPr/>
        </p:nvPicPr>
        <p:blipFill>
          <a:blip r:embed="rId3">
            <a:alphaModFix/>
          </a:blip>
          <a:stretch>
            <a:fillRect/>
          </a:stretch>
        </p:blipFill>
        <p:spPr>
          <a:xfrm>
            <a:off x="526750" y="929125"/>
            <a:ext cx="8160051" cy="407232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8"/>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2100">
                <a:solidFill>
                  <a:schemeClr val="lt1"/>
                </a:solidFill>
                <a:latin typeface="Montserrat"/>
                <a:ea typeface="Montserrat"/>
                <a:cs typeface="Montserrat"/>
                <a:sym typeface="Montserrat"/>
              </a:rPr>
              <a:t>Current Grade 7 (Math Cohort Growth - Grade 4 to Grade 6) </a:t>
            </a:r>
            <a:endParaRPr sz="3500">
              <a:solidFill>
                <a:schemeClr val="lt1"/>
              </a:solidFill>
            </a:endParaRPr>
          </a:p>
        </p:txBody>
      </p:sp>
      <p:pic>
        <p:nvPicPr>
          <p:cNvPr id="585" name="Google Shape;585;p68" title="Chart"/>
          <p:cNvPicPr preferRelativeResize="0"/>
          <p:nvPr/>
        </p:nvPicPr>
        <p:blipFill>
          <a:blip r:embed="rId3">
            <a:alphaModFix/>
          </a:blip>
          <a:stretch>
            <a:fillRect/>
          </a:stretch>
        </p:blipFill>
        <p:spPr>
          <a:xfrm>
            <a:off x="457200" y="908425"/>
            <a:ext cx="8229600" cy="38636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69"/>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2100">
                <a:solidFill>
                  <a:schemeClr val="lt1"/>
                </a:solidFill>
                <a:latin typeface="Montserrat"/>
                <a:ea typeface="Montserrat"/>
                <a:cs typeface="Montserrat"/>
                <a:sym typeface="Montserrat"/>
              </a:rPr>
              <a:t>Current Grade 8 (Math Cohort Growth - Grade 3 to Grade 7)</a:t>
            </a:r>
            <a:endParaRPr sz="3500">
              <a:solidFill>
                <a:schemeClr val="lt1"/>
              </a:solidFill>
            </a:endParaRPr>
          </a:p>
        </p:txBody>
      </p:sp>
      <p:pic>
        <p:nvPicPr>
          <p:cNvPr id="592" name="Google Shape;592;p69" title="Chart"/>
          <p:cNvPicPr preferRelativeResize="0"/>
          <p:nvPr/>
        </p:nvPicPr>
        <p:blipFill>
          <a:blip r:embed="rId3">
            <a:alphaModFix/>
          </a:blip>
          <a:stretch>
            <a:fillRect/>
          </a:stretch>
        </p:blipFill>
        <p:spPr>
          <a:xfrm>
            <a:off x="526750" y="891200"/>
            <a:ext cx="8160051" cy="407232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98" name="Google Shape;598;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99" name="Google Shape;599;p70"/>
          <p:cNvPicPr preferRelativeResize="0"/>
          <p:nvPr/>
        </p:nvPicPr>
        <p:blipFill>
          <a:blip r:embed="rId3">
            <a:alphaModFix/>
          </a:blip>
          <a:stretch>
            <a:fillRect/>
          </a:stretch>
        </p:blipFill>
        <p:spPr>
          <a:xfrm>
            <a:off x="0" y="0"/>
            <a:ext cx="9144000" cy="5143500"/>
          </a:xfrm>
          <a:prstGeom prst="rect">
            <a:avLst/>
          </a:prstGeom>
          <a:noFill/>
          <a:ln>
            <a:noFill/>
          </a:ln>
        </p:spPr>
      </p:pic>
      <p:sp>
        <p:nvSpPr>
          <p:cNvPr id="600" name="Google Shape;600;p70"/>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601" name="Google Shape;601;p70"/>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70"/>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70"/>
          <p:cNvSpPr txBox="1"/>
          <p:nvPr/>
        </p:nvSpPr>
        <p:spPr>
          <a:xfrm>
            <a:off x="600075" y="1337981"/>
            <a:ext cx="8086800" cy="363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ACHIEVEMENT BY DEMOGRAPHIC GROUPS</a:t>
            </a:r>
            <a:endParaRPr b="1" sz="31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Mathematics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DATA IS PRESENTED BY </a:t>
            </a:r>
            <a:endParaRPr b="0"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PERCENTAGE OF STUDENTS </a:t>
            </a:r>
            <a:r>
              <a:rPr lang="en" sz="1900">
                <a:solidFill>
                  <a:schemeClr val="dk1"/>
                </a:solidFill>
                <a:latin typeface="Calibri"/>
                <a:ea typeface="Calibri"/>
                <a:cs typeface="Calibri"/>
                <a:sym typeface="Calibri"/>
              </a:rPr>
              <a:t>MEETING/EXCEEDING EXPECTATIONS </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09" name="Google Shape;609;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10" name="Google Shape;610;p71"/>
          <p:cNvPicPr preferRelativeResize="0"/>
          <p:nvPr/>
        </p:nvPicPr>
        <p:blipFill>
          <a:blip r:embed="rId3">
            <a:alphaModFix/>
          </a:blip>
          <a:stretch>
            <a:fillRect/>
          </a:stretch>
        </p:blipFill>
        <p:spPr>
          <a:xfrm>
            <a:off x="0" y="0"/>
            <a:ext cx="9144000" cy="5143500"/>
          </a:xfrm>
          <a:prstGeom prst="rect">
            <a:avLst/>
          </a:prstGeom>
          <a:noFill/>
          <a:ln>
            <a:noFill/>
          </a:ln>
        </p:spPr>
      </p:pic>
      <p:sp>
        <p:nvSpPr>
          <p:cNvPr id="611" name="Google Shape;611;p71"/>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2200">
                <a:solidFill>
                  <a:schemeClr val="lt1"/>
                </a:solidFill>
                <a:latin typeface="Montserrat"/>
                <a:ea typeface="Montserrat"/>
                <a:cs typeface="Montserrat"/>
                <a:sym typeface="Montserrat"/>
              </a:rPr>
              <a:t>Percentage of Students Meeting/Exceeding Expectations - Math</a:t>
            </a:r>
            <a:endParaRPr sz="4400">
              <a:solidFill>
                <a:srgbClr val="FFFFFF"/>
              </a:solidFill>
              <a:latin typeface="Impact"/>
              <a:ea typeface="Impact"/>
              <a:cs typeface="Impact"/>
              <a:sym typeface="Impact"/>
            </a:endParaRPr>
          </a:p>
        </p:txBody>
      </p:sp>
      <p:sp>
        <p:nvSpPr>
          <p:cNvPr id="612" name="Google Shape;612;p71"/>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71"/>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14" name="Google Shape;614;p71"/>
          <p:cNvGraphicFramePr/>
          <p:nvPr/>
        </p:nvGraphicFramePr>
        <p:xfrm>
          <a:off x="405600" y="1992050"/>
          <a:ext cx="3000000" cy="3000000"/>
        </p:xfrm>
        <a:graphic>
          <a:graphicData uri="http://schemas.openxmlformats.org/drawingml/2006/table">
            <a:tbl>
              <a:tblPr>
                <a:noFill/>
                <a:tableStyleId>{CEED5A65-B9E7-4B5E-8E1D-E2A92B6A8778}</a:tableStyleId>
              </a:tblPr>
              <a:tblGrid>
                <a:gridCol w="1121975"/>
                <a:gridCol w="1249600"/>
                <a:gridCol w="4025925"/>
                <a:gridCol w="1254625"/>
              </a:tblGrid>
              <a:tr h="257125">
                <a:tc>
                  <a:txBody>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Gender</a:t>
                      </a:r>
                      <a:endParaRPr b="1" sz="1600">
                        <a:solidFill>
                          <a:srgbClr val="FFFFFF"/>
                        </a:solidFill>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Total Tested</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Percentage Meeting/Exceeding Expectations </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 Change from 2023</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157775">
                <a:tc>
                  <a:txBody>
                    <a:bodyPr/>
                    <a:lstStyle/>
                    <a:p>
                      <a:pPr indent="0" lvl="0" marL="0" rtl="0" algn="l">
                        <a:spcBef>
                          <a:spcPts val="0"/>
                        </a:spcBef>
                        <a:spcAft>
                          <a:spcPts val="0"/>
                        </a:spcAft>
                        <a:buNone/>
                      </a:pPr>
                      <a:r>
                        <a:rPr lang="en" sz="1500">
                          <a:latin typeface="Montserrat"/>
                          <a:ea typeface="Montserrat"/>
                          <a:cs typeface="Montserrat"/>
                          <a:sym typeface="Montserrat"/>
                        </a:rPr>
                        <a:t>Female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1,481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56.6%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-1.13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157775">
                <a:tc>
                  <a:txBody>
                    <a:bodyPr/>
                    <a:lstStyle/>
                    <a:p>
                      <a:pPr indent="0" lvl="0" marL="0" rtl="0" algn="l">
                        <a:spcBef>
                          <a:spcPts val="0"/>
                        </a:spcBef>
                        <a:spcAft>
                          <a:spcPts val="0"/>
                        </a:spcAft>
                        <a:buNone/>
                      </a:pPr>
                      <a:r>
                        <a:rPr lang="en" sz="1500">
                          <a:latin typeface="Montserrat"/>
                          <a:ea typeface="Montserrat"/>
                          <a:cs typeface="Montserrat"/>
                          <a:sym typeface="Montserrat"/>
                        </a:rPr>
                        <a:t>Male</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1,466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60.26%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+.46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0" name="Google Shape;620;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21" name="Google Shape;621;p72"/>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2" name="Google Shape;622;p72"/>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2200">
                <a:solidFill>
                  <a:schemeClr val="lt1"/>
                </a:solidFill>
                <a:latin typeface="Montserrat"/>
                <a:ea typeface="Montserrat"/>
                <a:cs typeface="Montserrat"/>
                <a:sym typeface="Montserrat"/>
              </a:rPr>
              <a:t>Percentage of Students Meeting/Exceeding Expectations - Math</a:t>
            </a:r>
            <a:endParaRPr sz="4400">
              <a:solidFill>
                <a:srgbClr val="FFFFFF"/>
              </a:solidFill>
              <a:latin typeface="Impact"/>
              <a:ea typeface="Impact"/>
              <a:cs typeface="Impact"/>
              <a:sym typeface="Impact"/>
            </a:endParaRPr>
          </a:p>
        </p:txBody>
      </p:sp>
      <p:sp>
        <p:nvSpPr>
          <p:cNvPr id="623" name="Google Shape;623;p72"/>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72"/>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25" name="Google Shape;625;p72"/>
          <p:cNvGraphicFramePr/>
          <p:nvPr/>
        </p:nvGraphicFramePr>
        <p:xfrm>
          <a:off x="539950" y="1350608"/>
          <a:ext cx="3000000" cy="3000000"/>
        </p:xfrm>
        <a:graphic>
          <a:graphicData uri="http://schemas.openxmlformats.org/drawingml/2006/table">
            <a:tbl>
              <a:tblPr>
                <a:noFill/>
                <a:tableStyleId>{CEED5A65-B9E7-4B5E-8E1D-E2A92B6A8778}</a:tableStyleId>
              </a:tblPr>
              <a:tblGrid>
                <a:gridCol w="2170750"/>
                <a:gridCol w="1359150"/>
                <a:gridCol w="2542300"/>
                <a:gridCol w="1121425"/>
              </a:tblGrid>
              <a:tr h="1111825">
                <a:tc>
                  <a:txBody>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Ethnicity/Race</a:t>
                      </a:r>
                      <a:r>
                        <a:rPr b="1" lang="en" sz="1600">
                          <a:latin typeface="Montserrat"/>
                          <a:ea typeface="Montserrat"/>
                          <a:cs typeface="Montserrat"/>
                          <a:sym typeface="Montserrat"/>
                        </a:rPr>
                        <a:t> </a:t>
                      </a:r>
                      <a:endParaRPr b="1"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Total Tested</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Percentage Meeting/Exceeding Expectations </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 Change from 2023</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394975">
                <a:tc>
                  <a:txBody>
                    <a:bodyPr/>
                    <a:lstStyle/>
                    <a:p>
                      <a:pPr indent="0" lvl="0" marL="0" rtl="0" algn="l">
                        <a:spcBef>
                          <a:spcPts val="0"/>
                        </a:spcBef>
                        <a:spcAft>
                          <a:spcPts val="0"/>
                        </a:spcAft>
                        <a:buNone/>
                      </a:pPr>
                      <a:r>
                        <a:rPr lang="en" sz="1500">
                          <a:latin typeface="Montserrat"/>
                          <a:ea typeface="Montserrat"/>
                          <a:cs typeface="Montserrat"/>
                          <a:sym typeface="Montserrat"/>
                        </a:rPr>
                        <a:t>Hispanic or Latino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461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43.83%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+1.23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94975">
                <a:tc>
                  <a:txBody>
                    <a:bodyPr/>
                    <a:lstStyle/>
                    <a:p>
                      <a:pPr indent="0" lvl="0" marL="0" rtl="0" algn="l">
                        <a:spcBef>
                          <a:spcPts val="0"/>
                        </a:spcBef>
                        <a:spcAft>
                          <a:spcPts val="0"/>
                        </a:spcAft>
                        <a:buNone/>
                      </a:pPr>
                      <a:r>
                        <a:rPr lang="en" sz="1500">
                          <a:latin typeface="Montserrat"/>
                          <a:ea typeface="Montserrat"/>
                          <a:cs typeface="Montserrat"/>
                          <a:sym typeface="Montserrat"/>
                        </a:rPr>
                        <a:t>Asian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380</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78.63%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-2.39</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614425">
                <a:tc>
                  <a:txBody>
                    <a:bodyPr/>
                    <a:lstStyle/>
                    <a:p>
                      <a:pPr indent="0" lvl="0" marL="0" rtl="0" algn="l">
                        <a:spcBef>
                          <a:spcPts val="0"/>
                        </a:spcBef>
                        <a:spcAft>
                          <a:spcPts val="0"/>
                        </a:spcAft>
                        <a:buNone/>
                      </a:pPr>
                      <a:r>
                        <a:rPr lang="en" sz="1500">
                          <a:latin typeface="Montserrat"/>
                          <a:ea typeface="Montserrat"/>
                          <a:cs typeface="Montserrat"/>
                          <a:sym typeface="Montserrat"/>
                        </a:rPr>
                        <a:t>Black or African-American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206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41.87%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94975">
                <a:tc>
                  <a:txBody>
                    <a:bodyPr/>
                    <a:lstStyle/>
                    <a:p>
                      <a:pPr indent="0" lvl="0" marL="0" rtl="0" algn="l">
                        <a:spcBef>
                          <a:spcPts val="0"/>
                        </a:spcBef>
                        <a:spcAft>
                          <a:spcPts val="0"/>
                        </a:spcAft>
                        <a:buNone/>
                      </a:pPr>
                      <a:r>
                        <a:rPr lang="en" sz="1500">
                          <a:latin typeface="Montserrat"/>
                          <a:ea typeface="Montserrat"/>
                          <a:cs typeface="Montserrat"/>
                          <a:sym typeface="Montserrat"/>
                        </a:rPr>
                        <a:t>White</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1,729</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58.9%</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-.93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94975">
                <a:tc>
                  <a:txBody>
                    <a:bodyPr/>
                    <a:lstStyle/>
                    <a:p>
                      <a:pPr indent="0" lvl="0" marL="0" rtl="0" algn="l">
                        <a:spcBef>
                          <a:spcPts val="0"/>
                        </a:spcBef>
                        <a:spcAft>
                          <a:spcPts val="0"/>
                        </a:spcAft>
                        <a:buNone/>
                      </a:pPr>
                      <a:r>
                        <a:rPr lang="en" sz="1500">
                          <a:latin typeface="Montserrat"/>
                          <a:ea typeface="Montserrat"/>
                          <a:cs typeface="Montserrat"/>
                          <a:sym typeface="Montserrat"/>
                        </a:rPr>
                        <a:t>Two or more races</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161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68.54%</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p:nvPr/>
        </p:nvSpPr>
        <p:spPr>
          <a:xfrm>
            <a:off x="316523" y="339650"/>
            <a:ext cx="8696400" cy="4270500"/>
          </a:xfrm>
          <a:prstGeom prst="rect">
            <a:avLst/>
          </a:prstGeom>
          <a:noFill/>
          <a:ln>
            <a:noFill/>
          </a:ln>
        </p:spPr>
        <p:txBody>
          <a:bodyPr anchorCtr="0" anchor="t" bIns="45700" lIns="91425" spcFirstLastPara="1" rIns="91425" wrap="square" tIns="45700">
            <a:noAutofit/>
          </a:bodyPr>
          <a:lstStyle/>
          <a:p>
            <a:pPr indent="-444500" lvl="0" marL="457200" marR="0" rtl="0" algn="l">
              <a:lnSpc>
                <a:spcPct val="100000"/>
              </a:lnSpc>
              <a:spcBef>
                <a:spcPts val="0"/>
              </a:spcBef>
              <a:spcAft>
                <a:spcPts val="0"/>
              </a:spcAft>
              <a:buClr>
                <a:srgbClr val="000000"/>
              </a:buClr>
              <a:buSzPts val="2600"/>
              <a:buFont typeface="Montserrat"/>
              <a:buChar char="•"/>
            </a:pPr>
            <a:r>
              <a:rPr i="0" lang="en" sz="2600" u="none" cap="none" strike="noStrike">
                <a:solidFill>
                  <a:srgbClr val="000000"/>
                </a:solidFill>
                <a:latin typeface="Montserrat"/>
                <a:ea typeface="Montserrat"/>
                <a:cs typeface="Montserrat"/>
                <a:sym typeface="Montserrat"/>
              </a:rPr>
              <a:t>The DLM is administered to students in the state with the most significant cognitive disabilities whose Individualized Education Program (IEP) designate the state’s alternate assessment as the most appropriate academic assessment. </a:t>
            </a:r>
            <a:endParaRPr i="0" sz="2600" u="none" cap="none" strike="noStrike">
              <a:solidFill>
                <a:srgbClr val="000000"/>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2800"/>
              <a:buFont typeface="Arial"/>
              <a:buNone/>
            </a:pPr>
            <a:r>
              <a:t/>
            </a:r>
            <a:endParaRPr i="0" sz="2600" u="none" cap="none" strike="noStrike">
              <a:solidFill>
                <a:srgbClr val="000000"/>
              </a:solidFill>
              <a:latin typeface="Montserrat"/>
              <a:ea typeface="Montserrat"/>
              <a:cs typeface="Montserrat"/>
              <a:sym typeface="Montserrat"/>
            </a:endParaRPr>
          </a:p>
          <a:p>
            <a:pPr indent="-444500" lvl="0" marL="457200" marR="0" rtl="0" algn="l">
              <a:lnSpc>
                <a:spcPct val="100000"/>
              </a:lnSpc>
              <a:spcBef>
                <a:spcPts val="0"/>
              </a:spcBef>
              <a:spcAft>
                <a:spcPts val="0"/>
              </a:spcAft>
              <a:buClr>
                <a:srgbClr val="000000"/>
              </a:buClr>
              <a:buSzPts val="2600"/>
              <a:buFont typeface="Montserrat"/>
              <a:buChar char="•"/>
            </a:pPr>
            <a:r>
              <a:rPr i="0" lang="en" sz="2600" u="none" cap="none" strike="noStrike">
                <a:solidFill>
                  <a:srgbClr val="000000"/>
                </a:solidFill>
                <a:latin typeface="Montserrat"/>
                <a:ea typeface="Montserrat"/>
                <a:cs typeface="Montserrat"/>
                <a:sym typeface="Montserrat"/>
              </a:rPr>
              <a:t>Students in grades 3-8, and 11 take the DLM in English Language Arts and Math. </a:t>
            </a:r>
            <a:endParaRPr i="0" sz="2600" u="none" cap="none" strike="noStrike">
              <a:solidFill>
                <a:srgbClr val="000000"/>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2800"/>
              <a:buFont typeface="Arial"/>
              <a:buNone/>
            </a:pPr>
            <a:r>
              <a:t/>
            </a:r>
            <a:endParaRPr i="0" sz="2600" u="none" cap="none" strike="noStrike">
              <a:solidFill>
                <a:srgbClr val="000000"/>
              </a:solidFill>
              <a:latin typeface="Montserrat"/>
              <a:ea typeface="Montserrat"/>
              <a:cs typeface="Montserrat"/>
              <a:sym typeface="Montserrat"/>
            </a:endParaRPr>
          </a:p>
          <a:p>
            <a:pPr indent="-444500" lvl="0" marL="457200" marR="0" rtl="0" algn="l">
              <a:lnSpc>
                <a:spcPct val="100000"/>
              </a:lnSpc>
              <a:spcBef>
                <a:spcPts val="0"/>
              </a:spcBef>
              <a:spcAft>
                <a:spcPts val="0"/>
              </a:spcAft>
              <a:buClr>
                <a:srgbClr val="000000"/>
              </a:buClr>
              <a:buSzPts val="2600"/>
              <a:buFont typeface="Montserrat"/>
              <a:buChar char="•"/>
            </a:pPr>
            <a:r>
              <a:rPr i="0" lang="en" sz="2600" u="none" cap="none" strike="noStrike">
                <a:solidFill>
                  <a:srgbClr val="000000"/>
                </a:solidFill>
                <a:latin typeface="Montserrat"/>
                <a:ea typeface="Montserrat"/>
                <a:cs typeface="Montserrat"/>
                <a:sym typeface="Montserrat"/>
              </a:rPr>
              <a:t>Students in grades 5, 8, and 11 take the DLM Science.</a:t>
            </a:r>
            <a:endParaRPr i="0" sz="2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Montserrat"/>
              <a:ea typeface="Montserrat"/>
              <a:cs typeface="Montserrat"/>
              <a:sym typeface="Montserrat"/>
            </a:endParaRPr>
          </a:p>
        </p:txBody>
      </p:sp>
      <p:pic>
        <p:nvPicPr>
          <p:cNvPr id="109" name="Google Shape;109;p19"/>
          <p:cNvPicPr preferRelativeResize="0"/>
          <p:nvPr/>
        </p:nvPicPr>
        <p:blipFill rotWithShape="1">
          <a:blip r:embed="rId3">
            <a:alphaModFix/>
          </a:blip>
          <a:srcRect b="0" l="0" r="0" t="0"/>
          <a:stretch/>
        </p:blipFill>
        <p:spPr>
          <a:xfrm>
            <a:off x="7180575" y="4424134"/>
            <a:ext cx="1832362" cy="62105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31" name="Google Shape;631;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2" name="Google Shape;632;p73"/>
          <p:cNvPicPr preferRelativeResize="0"/>
          <p:nvPr/>
        </p:nvPicPr>
        <p:blipFill>
          <a:blip r:embed="rId3">
            <a:alphaModFix/>
          </a:blip>
          <a:stretch>
            <a:fillRect/>
          </a:stretch>
        </p:blipFill>
        <p:spPr>
          <a:xfrm>
            <a:off x="0" y="0"/>
            <a:ext cx="9144000" cy="5143500"/>
          </a:xfrm>
          <a:prstGeom prst="rect">
            <a:avLst/>
          </a:prstGeom>
          <a:noFill/>
          <a:ln>
            <a:noFill/>
          </a:ln>
        </p:spPr>
      </p:pic>
      <p:sp>
        <p:nvSpPr>
          <p:cNvPr id="633" name="Google Shape;633;p73"/>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Percentage of Students Meeting/Exceeding Expectations - Math</a:t>
            </a:r>
            <a:endParaRPr sz="4400">
              <a:solidFill>
                <a:srgbClr val="FFFFFF"/>
              </a:solidFill>
              <a:latin typeface="Impact"/>
              <a:ea typeface="Impact"/>
              <a:cs typeface="Impact"/>
              <a:sym typeface="Impact"/>
            </a:endParaRPr>
          </a:p>
        </p:txBody>
      </p:sp>
      <p:sp>
        <p:nvSpPr>
          <p:cNvPr id="634" name="Google Shape;634;p73"/>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73"/>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36" name="Google Shape;636;p73"/>
          <p:cNvGraphicFramePr/>
          <p:nvPr/>
        </p:nvGraphicFramePr>
        <p:xfrm>
          <a:off x="461613" y="1437875"/>
          <a:ext cx="3000000" cy="3000000"/>
        </p:xfrm>
        <a:graphic>
          <a:graphicData uri="http://schemas.openxmlformats.org/drawingml/2006/table">
            <a:tbl>
              <a:tblPr>
                <a:noFill/>
                <a:tableStyleId>{CEED5A65-B9E7-4B5E-8E1D-E2A92B6A8778}</a:tableStyleId>
              </a:tblPr>
              <a:tblGrid>
                <a:gridCol w="2194375"/>
                <a:gridCol w="1264975"/>
                <a:gridCol w="2678950"/>
                <a:gridCol w="1133650"/>
              </a:tblGrid>
              <a:tr h="381000">
                <a:tc>
                  <a:txBody>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Program </a:t>
                      </a:r>
                      <a:r>
                        <a:rPr b="1" lang="en" sz="1600">
                          <a:latin typeface="Montserrat"/>
                          <a:ea typeface="Montserrat"/>
                          <a:cs typeface="Montserrat"/>
                          <a:sym typeface="Montserrat"/>
                        </a:rPr>
                        <a:t> </a:t>
                      </a:r>
                      <a:endParaRPr b="1"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500">
                          <a:latin typeface="Montserrat"/>
                          <a:ea typeface="Montserrat"/>
                          <a:cs typeface="Montserrat"/>
                          <a:sym typeface="Montserrat"/>
                        </a:rPr>
                        <a:t>Total Tested</a:t>
                      </a:r>
                      <a:endParaRPr sz="15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500">
                          <a:latin typeface="Montserrat"/>
                          <a:ea typeface="Montserrat"/>
                          <a:cs typeface="Montserrat"/>
                          <a:sym typeface="Montserrat"/>
                        </a:rPr>
                        <a:t>Percentage Meeting/Exceeding Expectations </a:t>
                      </a:r>
                      <a:endParaRPr sz="15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 Change from 2023</a:t>
                      </a:r>
                      <a:endParaRPr sz="15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rPr lang="en" sz="1500">
                          <a:solidFill>
                            <a:schemeClr val="dk1"/>
                          </a:solidFill>
                          <a:latin typeface="Montserrat"/>
                          <a:ea typeface="Montserrat"/>
                          <a:cs typeface="Montserrat"/>
                          <a:sym typeface="Montserrat"/>
                        </a:rPr>
                        <a:t>Students with Disabilities</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500</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21.47%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-2.96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solidFill>
                            <a:schemeClr val="dk1"/>
                          </a:solidFill>
                          <a:highlight>
                            <a:srgbClr val="FFFFFF"/>
                          </a:highlight>
                          <a:latin typeface="Montserrat"/>
                          <a:ea typeface="Montserrat"/>
                          <a:cs typeface="Montserrat"/>
                          <a:sym typeface="Montserrat"/>
                        </a:rPr>
                        <a:t>Economically Disadvantaged</a:t>
                      </a:r>
                      <a:endParaRPr sz="1500">
                        <a:highlight>
                          <a:srgbClr val="FFFFFF"/>
                        </a:highlight>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116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32.4%</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a:t>
                      </a:r>
                      <a:r>
                        <a:rPr lang="en" sz="1500">
                          <a:solidFill>
                            <a:schemeClr val="dk1"/>
                          </a:solidFill>
                          <a:latin typeface="Montserrat"/>
                          <a:ea typeface="Montserrat"/>
                          <a:cs typeface="Montserrat"/>
                          <a:sym typeface="Montserrat"/>
                        </a:rPr>
                        <a:t>4.55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solidFill>
                            <a:schemeClr val="dk1"/>
                          </a:solidFill>
                          <a:highlight>
                            <a:srgbClr val="FFFFFF"/>
                          </a:highlight>
                          <a:latin typeface="Montserrat"/>
                          <a:ea typeface="Montserrat"/>
                          <a:cs typeface="Montserrat"/>
                          <a:sym typeface="Montserrat"/>
                        </a:rPr>
                        <a:t>504</a:t>
                      </a:r>
                      <a:endParaRPr sz="1500">
                        <a:highlight>
                          <a:srgbClr val="FFFFFF"/>
                        </a:highlight>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215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55.73%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+5.52</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English Learners</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50</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31.08%</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+6.08</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42" name="Google Shape;642;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43" name="Google Shape;643;p7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44" name="Google Shape;644;p74"/>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Mathematics </a:t>
            </a:r>
            <a:endParaRPr b="1" sz="2850">
              <a:solidFill>
                <a:srgbClr val="FFFFFF"/>
              </a:solidFill>
              <a:latin typeface="Montserrat"/>
              <a:ea typeface="Montserrat"/>
              <a:cs typeface="Montserrat"/>
              <a:sym typeface="Montserrat"/>
            </a:endParaRPr>
          </a:p>
        </p:txBody>
      </p:sp>
      <p:sp>
        <p:nvSpPr>
          <p:cNvPr id="645" name="Google Shape;645;p74"/>
          <p:cNvSpPr txBox="1"/>
          <p:nvPr>
            <p:ph type="title"/>
          </p:nvPr>
        </p:nvSpPr>
        <p:spPr>
          <a:xfrm>
            <a:off x="457200" y="2070954"/>
            <a:ext cx="8229600" cy="857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3200">
                <a:solidFill>
                  <a:schemeClr val="lt1"/>
                </a:solidFill>
                <a:latin typeface="Montserrat"/>
                <a:ea typeface="Montserrat"/>
                <a:cs typeface="Montserrat"/>
                <a:sym typeface="Montserrat"/>
              </a:rPr>
              <a:t>Summary Observations and Next Steps</a:t>
            </a:r>
            <a:endParaRPr sz="1500">
              <a:solidFill>
                <a:schemeClr val="lt1"/>
              </a:solidFill>
              <a:latin typeface="Montserrat"/>
              <a:ea typeface="Montserrat"/>
              <a:cs typeface="Montserrat"/>
              <a:sym typeface="Montserrat"/>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51" name="Google Shape;651;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52" name="Google Shape;652;p75"/>
          <p:cNvPicPr preferRelativeResize="0"/>
          <p:nvPr/>
        </p:nvPicPr>
        <p:blipFill>
          <a:blip r:embed="rId3">
            <a:alphaModFix/>
          </a:blip>
          <a:stretch>
            <a:fillRect/>
          </a:stretch>
        </p:blipFill>
        <p:spPr>
          <a:xfrm>
            <a:off x="0" y="0"/>
            <a:ext cx="9144000" cy="5143500"/>
          </a:xfrm>
          <a:prstGeom prst="rect">
            <a:avLst/>
          </a:prstGeom>
          <a:noFill/>
          <a:ln>
            <a:noFill/>
          </a:ln>
        </p:spPr>
      </p:pic>
      <p:sp>
        <p:nvSpPr>
          <p:cNvPr id="653" name="Google Shape;653;p75"/>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Summary Observations</a:t>
            </a:r>
            <a:r>
              <a:rPr b="1" lang="en" sz="2850">
                <a:solidFill>
                  <a:srgbClr val="FFFFFF"/>
                </a:solidFill>
                <a:latin typeface="Montserrat"/>
                <a:ea typeface="Montserrat"/>
                <a:cs typeface="Montserrat"/>
                <a:sym typeface="Montserrat"/>
              </a:rPr>
              <a:t>: Mathematics</a:t>
            </a:r>
            <a:r>
              <a:rPr b="1" lang="en" sz="2850">
                <a:solidFill>
                  <a:srgbClr val="FFFFFF"/>
                </a:solidFill>
                <a:latin typeface="Montserrat"/>
                <a:ea typeface="Montserrat"/>
                <a:cs typeface="Montserrat"/>
                <a:sym typeface="Montserrat"/>
              </a:rPr>
              <a:t> </a:t>
            </a:r>
            <a:endParaRPr b="1" sz="2850">
              <a:solidFill>
                <a:srgbClr val="FFFFFF"/>
              </a:solidFill>
              <a:latin typeface="Montserrat"/>
              <a:ea typeface="Montserrat"/>
              <a:cs typeface="Montserrat"/>
              <a:sym typeface="Montserrat"/>
            </a:endParaRPr>
          </a:p>
        </p:txBody>
      </p:sp>
      <p:sp>
        <p:nvSpPr>
          <p:cNvPr id="654" name="Google Shape;654;p75"/>
          <p:cNvSpPr txBox="1"/>
          <p:nvPr>
            <p:ph idx="1" type="body"/>
          </p:nvPr>
        </p:nvSpPr>
        <p:spPr>
          <a:xfrm>
            <a:off x="457200" y="1426513"/>
            <a:ext cx="8229600" cy="25458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Above state average performance in most every grade level/Math course</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Improved results across diverse demographic groups</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Performance dips in transition years (3, 5, 6, Geometry)</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Grades 5 and 6 still outperform 2022 cohort despite slight decrease from 2023</a:t>
            </a:r>
            <a:endParaRPr sz="2200">
              <a:latin typeface="Montserrat"/>
              <a:ea typeface="Montserrat"/>
              <a:cs typeface="Montserrat"/>
              <a:sym typeface="Montserrat"/>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60" name="Google Shape;660;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61" name="Google Shape;661;p76"/>
          <p:cNvPicPr preferRelativeResize="0"/>
          <p:nvPr/>
        </p:nvPicPr>
        <p:blipFill>
          <a:blip r:embed="rId3">
            <a:alphaModFix/>
          </a:blip>
          <a:stretch>
            <a:fillRect/>
          </a:stretch>
        </p:blipFill>
        <p:spPr>
          <a:xfrm>
            <a:off x="0" y="0"/>
            <a:ext cx="9144000" cy="5143500"/>
          </a:xfrm>
          <a:prstGeom prst="rect">
            <a:avLst/>
          </a:prstGeom>
          <a:noFill/>
          <a:ln>
            <a:noFill/>
          </a:ln>
        </p:spPr>
      </p:pic>
      <p:sp>
        <p:nvSpPr>
          <p:cNvPr id="662" name="Google Shape;662;p76"/>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Next Steps: Mathematics  </a:t>
            </a:r>
            <a:endParaRPr b="1" sz="2850">
              <a:solidFill>
                <a:srgbClr val="FFFFFF"/>
              </a:solidFill>
              <a:latin typeface="Montserrat"/>
              <a:ea typeface="Montserrat"/>
              <a:cs typeface="Montserrat"/>
              <a:sym typeface="Montserrat"/>
            </a:endParaRPr>
          </a:p>
        </p:txBody>
      </p:sp>
      <p:sp>
        <p:nvSpPr>
          <p:cNvPr id="663" name="Google Shape;663;p76"/>
          <p:cNvSpPr txBox="1"/>
          <p:nvPr>
            <p:ph idx="1" type="body"/>
          </p:nvPr>
        </p:nvSpPr>
        <p:spPr>
          <a:xfrm>
            <a:off x="457200" y="1426513"/>
            <a:ext cx="8229600" cy="2545800"/>
          </a:xfrm>
          <a:prstGeom prst="rect">
            <a:avLst/>
          </a:prstGeom>
        </p:spPr>
        <p:txBody>
          <a:bodyPr anchorCtr="0" anchor="t" bIns="91425" lIns="91425" spcFirstLastPara="1" rIns="91425" wrap="square" tIns="91425">
            <a:normAutofit fontScale="25000" lnSpcReduction="20000"/>
          </a:bodyPr>
          <a:lstStyle/>
          <a:p>
            <a:pPr indent="-361950" lvl="0" marL="457200" rtl="0" algn="l">
              <a:spcBef>
                <a:spcPts val="0"/>
              </a:spcBef>
              <a:spcAft>
                <a:spcPts val="0"/>
              </a:spcAft>
              <a:buSzPct val="100000"/>
              <a:buFont typeface="Montserrat"/>
              <a:buChar char="●"/>
            </a:pPr>
            <a:r>
              <a:rPr lang="en" sz="8400">
                <a:latin typeface="Montserrat"/>
                <a:ea typeface="Montserrat"/>
                <a:cs typeface="Montserrat"/>
                <a:sym typeface="Montserrat"/>
              </a:rPr>
              <a:t>Enhance PD for small group differentiated instruction</a:t>
            </a:r>
            <a:endParaRPr sz="8400">
              <a:latin typeface="Montserrat"/>
              <a:ea typeface="Montserrat"/>
              <a:cs typeface="Montserrat"/>
              <a:sym typeface="Montserrat"/>
            </a:endParaRPr>
          </a:p>
          <a:p>
            <a:pPr indent="-361950" lvl="0" marL="457200" rtl="0" algn="l">
              <a:spcBef>
                <a:spcPts val="0"/>
              </a:spcBef>
              <a:spcAft>
                <a:spcPts val="0"/>
              </a:spcAft>
              <a:buSzPct val="100000"/>
              <a:buFont typeface="Montserrat"/>
              <a:buChar char="●"/>
            </a:pPr>
            <a:r>
              <a:rPr lang="en" sz="8400">
                <a:latin typeface="Montserrat"/>
                <a:ea typeface="Montserrat"/>
                <a:cs typeface="Montserrat"/>
                <a:sym typeface="Montserrat"/>
              </a:rPr>
              <a:t>Strengthen vertical articulation in transition grades (4-6, 8-9)</a:t>
            </a:r>
            <a:endParaRPr sz="8400">
              <a:latin typeface="Montserrat"/>
              <a:ea typeface="Montserrat"/>
              <a:cs typeface="Montserrat"/>
              <a:sym typeface="Montserrat"/>
            </a:endParaRPr>
          </a:p>
          <a:p>
            <a:pPr indent="-361950" lvl="0" marL="457200" rtl="0" algn="l">
              <a:spcBef>
                <a:spcPts val="0"/>
              </a:spcBef>
              <a:spcAft>
                <a:spcPts val="0"/>
              </a:spcAft>
              <a:buSzPct val="100000"/>
              <a:buFont typeface="Montserrat"/>
              <a:buChar char="●"/>
            </a:pPr>
            <a:r>
              <a:rPr lang="en" sz="8400">
                <a:latin typeface="Montserrat"/>
                <a:ea typeface="Montserrat"/>
                <a:cs typeface="Montserrat"/>
                <a:sym typeface="Montserrat"/>
              </a:rPr>
              <a:t>Bolster 5th grade platooning with content-specific support</a:t>
            </a:r>
            <a:endParaRPr sz="8400">
              <a:latin typeface="Montserrat"/>
              <a:ea typeface="Montserrat"/>
              <a:cs typeface="Montserrat"/>
              <a:sym typeface="Montserrat"/>
            </a:endParaRPr>
          </a:p>
          <a:p>
            <a:pPr indent="-361950" lvl="0" marL="457200" rtl="0" algn="l">
              <a:spcBef>
                <a:spcPts val="0"/>
              </a:spcBef>
              <a:spcAft>
                <a:spcPts val="0"/>
              </a:spcAft>
              <a:buSzPct val="100000"/>
              <a:buFont typeface="Montserrat"/>
              <a:buChar char="●"/>
            </a:pPr>
            <a:r>
              <a:rPr lang="en" sz="8400">
                <a:latin typeface="Montserrat"/>
                <a:ea typeface="Montserrat"/>
                <a:cs typeface="Montserrat"/>
                <a:sym typeface="Montserrat"/>
              </a:rPr>
              <a:t>Strategically implement MAP data findings</a:t>
            </a:r>
            <a:endParaRPr sz="8400">
              <a:latin typeface="Montserrat"/>
              <a:ea typeface="Montserrat"/>
              <a:cs typeface="Montserrat"/>
              <a:sym typeface="Montserrat"/>
            </a:endParaRPr>
          </a:p>
          <a:p>
            <a:pPr indent="-361950" lvl="0" marL="457200" rtl="0" algn="l">
              <a:spcBef>
                <a:spcPts val="0"/>
              </a:spcBef>
              <a:spcAft>
                <a:spcPts val="0"/>
              </a:spcAft>
              <a:buSzPct val="100000"/>
              <a:buFont typeface="Montserrat"/>
              <a:buChar char="●"/>
            </a:pPr>
            <a:r>
              <a:rPr lang="en" sz="8400">
                <a:latin typeface="Montserrat"/>
                <a:ea typeface="Montserrat"/>
                <a:cs typeface="Montserrat"/>
                <a:sym typeface="Montserrat"/>
              </a:rPr>
              <a:t>Integrate NJSLA-style questions into quarterly assessments</a:t>
            </a:r>
            <a:endParaRPr sz="8400">
              <a:latin typeface="Montserrat"/>
              <a:ea typeface="Montserrat"/>
              <a:cs typeface="Montserrat"/>
              <a:sym typeface="Montserrat"/>
            </a:endParaRPr>
          </a:p>
          <a:p>
            <a:pPr indent="-361950" lvl="0" marL="457200" rtl="0" algn="l">
              <a:spcBef>
                <a:spcPts val="0"/>
              </a:spcBef>
              <a:spcAft>
                <a:spcPts val="0"/>
              </a:spcAft>
              <a:buSzPct val="100000"/>
              <a:buFont typeface="Montserrat"/>
              <a:buChar char="●"/>
            </a:pPr>
            <a:r>
              <a:rPr lang="en" sz="8400">
                <a:latin typeface="Montserrat"/>
                <a:ea typeface="Montserrat"/>
                <a:cs typeface="Montserrat"/>
                <a:sym typeface="Montserrat"/>
              </a:rPr>
              <a:t>Diversify questioning techniques to boost critical thinking</a:t>
            </a:r>
            <a:endParaRPr sz="8400">
              <a:latin typeface="Montserrat"/>
              <a:ea typeface="Montserrat"/>
              <a:cs typeface="Montserrat"/>
              <a:sym typeface="Montserrat"/>
            </a:endParaRPr>
          </a:p>
          <a:p>
            <a:pPr indent="-361950" lvl="0" marL="457200" rtl="0" algn="l">
              <a:spcBef>
                <a:spcPts val="0"/>
              </a:spcBef>
              <a:spcAft>
                <a:spcPts val="0"/>
              </a:spcAft>
              <a:buSzPct val="100000"/>
              <a:buFont typeface="Montserrat"/>
              <a:buChar char="●"/>
            </a:pPr>
            <a:r>
              <a:rPr lang="en" sz="8400">
                <a:latin typeface="Montserrat"/>
                <a:ea typeface="Montserrat"/>
                <a:cs typeface="Montserrat"/>
                <a:sym typeface="Montserrat"/>
              </a:rPr>
              <a:t>Continue to maximize High Impact tutoring funds. </a:t>
            </a:r>
            <a:endParaRPr sz="8400">
              <a:latin typeface="Montserrat"/>
              <a:ea typeface="Montserrat"/>
              <a:cs typeface="Montserrat"/>
              <a:sym typeface="Montserrat"/>
            </a:endParaRPr>
          </a:p>
          <a:p>
            <a:pPr indent="-263525" lvl="1" marL="914400" rtl="0" algn="l">
              <a:spcBef>
                <a:spcPts val="0"/>
              </a:spcBef>
              <a:spcAft>
                <a:spcPts val="0"/>
              </a:spcAft>
              <a:buSzPct val="100000"/>
              <a:buFont typeface="Montserrat"/>
              <a:buChar char="○"/>
            </a:pPr>
            <a:r>
              <a:t/>
            </a:r>
            <a:endParaRPr sz="2200">
              <a:latin typeface="Montserrat"/>
              <a:ea typeface="Montserrat"/>
              <a:cs typeface="Montserrat"/>
              <a:sym typeface="Montserrat"/>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69" name="Google Shape;669;p7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70" name="Google Shape;670;p77"/>
          <p:cNvPicPr preferRelativeResize="0"/>
          <p:nvPr/>
        </p:nvPicPr>
        <p:blipFill>
          <a:blip r:embed="rId3">
            <a:alphaModFix/>
          </a:blip>
          <a:stretch>
            <a:fillRect/>
          </a:stretch>
        </p:blipFill>
        <p:spPr>
          <a:xfrm>
            <a:off x="0" y="0"/>
            <a:ext cx="9144000" cy="5143500"/>
          </a:xfrm>
          <a:prstGeom prst="rect">
            <a:avLst/>
          </a:prstGeom>
          <a:noFill/>
          <a:ln>
            <a:noFill/>
          </a:ln>
        </p:spPr>
      </p:pic>
      <p:sp>
        <p:nvSpPr>
          <p:cNvPr id="671" name="Google Shape;671;p77"/>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 </a:t>
            </a:r>
            <a:endParaRPr b="1" sz="2877">
              <a:solidFill>
                <a:schemeClr val="lt1"/>
              </a:solidFill>
              <a:latin typeface="Montserrat"/>
              <a:ea typeface="Montserrat"/>
              <a:cs typeface="Montserrat"/>
              <a:sym typeface="Montserrat"/>
            </a:endParaRPr>
          </a:p>
        </p:txBody>
      </p:sp>
      <p:sp>
        <p:nvSpPr>
          <p:cNvPr id="672" name="Google Shape;672;p77"/>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77"/>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77"/>
          <p:cNvSpPr txBox="1"/>
          <p:nvPr>
            <p:ph idx="12" type="sldNum"/>
          </p:nvPr>
        </p:nvSpPr>
        <p:spPr>
          <a:xfrm>
            <a:off x="6396175" y="4767263"/>
            <a:ext cx="22905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a:t>	</a:t>
            </a:r>
            <a:endParaRPr/>
          </a:p>
        </p:txBody>
      </p:sp>
      <p:sp>
        <p:nvSpPr>
          <p:cNvPr id="675" name="Google Shape;675;p77"/>
          <p:cNvSpPr txBox="1"/>
          <p:nvPr>
            <p:ph type="title"/>
          </p:nvPr>
        </p:nvSpPr>
        <p:spPr>
          <a:xfrm>
            <a:off x="457200" y="2005604"/>
            <a:ext cx="8229600" cy="857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700">
                <a:solidFill>
                  <a:schemeClr val="lt1"/>
                </a:solidFill>
              </a:rPr>
              <a:t>Science</a:t>
            </a:r>
            <a:endParaRPr sz="3000">
              <a:solidFill>
                <a:schemeClr val="lt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78"/>
          <p:cNvSpPr txBox="1"/>
          <p:nvPr>
            <p:ph type="title"/>
          </p:nvPr>
        </p:nvSpPr>
        <p:spPr>
          <a:xfrm>
            <a:off x="457200" y="154484"/>
            <a:ext cx="8229600" cy="6432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700">
                <a:solidFill>
                  <a:schemeClr val="lt1"/>
                </a:solidFill>
              </a:rPr>
              <a:t>NJSLA SCIENCE</a:t>
            </a:r>
            <a:endParaRPr sz="3000">
              <a:solidFill>
                <a:schemeClr val="lt1"/>
              </a:solidFill>
            </a:endParaRPr>
          </a:p>
        </p:txBody>
      </p:sp>
      <p:sp>
        <p:nvSpPr>
          <p:cNvPr id="682" name="Google Shape;682;p78"/>
          <p:cNvSpPr txBox="1"/>
          <p:nvPr/>
        </p:nvSpPr>
        <p:spPr>
          <a:xfrm>
            <a:off x="767400" y="1295400"/>
            <a:ext cx="7609200" cy="384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latin typeface="Calibri"/>
                <a:ea typeface="Calibri"/>
                <a:cs typeface="Calibri"/>
                <a:sym typeface="Calibri"/>
              </a:rPr>
              <a:t>Performance Levels</a:t>
            </a:r>
            <a:r>
              <a:rPr lang="en" sz="3100">
                <a:latin typeface="Calibri"/>
                <a:ea typeface="Calibri"/>
                <a:cs typeface="Calibri"/>
                <a:sym typeface="Calibri"/>
              </a:rPr>
              <a:t> </a:t>
            </a:r>
            <a:endParaRPr sz="3100">
              <a:latin typeface="Calibri"/>
              <a:ea typeface="Calibri"/>
              <a:cs typeface="Calibri"/>
              <a:sym typeface="Calibri"/>
            </a:endParaRPr>
          </a:p>
          <a:p>
            <a:pPr indent="0" lvl="0" marL="0" rtl="0" algn="ctr">
              <a:spcBef>
                <a:spcPts val="0"/>
              </a:spcBef>
              <a:spcAft>
                <a:spcPts val="0"/>
              </a:spcAft>
              <a:buNone/>
            </a:pPr>
            <a:r>
              <a:t/>
            </a:r>
            <a:endParaRPr sz="2500">
              <a:latin typeface="Calibri"/>
              <a:ea typeface="Calibri"/>
              <a:cs typeface="Calibri"/>
              <a:sym typeface="Calibri"/>
            </a:endParaRPr>
          </a:p>
          <a:p>
            <a:pPr indent="0" lvl="0" marL="0" rtl="0" algn="ctr">
              <a:spcBef>
                <a:spcPts val="0"/>
              </a:spcBef>
              <a:spcAft>
                <a:spcPts val="0"/>
              </a:spcAft>
              <a:buNone/>
            </a:pPr>
            <a:r>
              <a:rPr b="1" lang="en" sz="2500">
                <a:solidFill>
                  <a:srgbClr val="FFFFFF"/>
                </a:solidFill>
                <a:highlight>
                  <a:srgbClr val="42941F"/>
                </a:highlight>
                <a:latin typeface="Calibri"/>
                <a:ea typeface="Calibri"/>
                <a:cs typeface="Calibri"/>
                <a:sym typeface="Calibri"/>
              </a:rPr>
              <a:t> ADVANCED PROFICIENCY    </a:t>
            </a:r>
            <a:endParaRPr b="1" sz="2500">
              <a:solidFill>
                <a:srgbClr val="FFFFFF"/>
              </a:solidFill>
              <a:highlight>
                <a:srgbClr val="42941F"/>
              </a:highlight>
              <a:latin typeface="Calibri"/>
              <a:ea typeface="Calibri"/>
              <a:cs typeface="Calibri"/>
              <a:sym typeface="Calibri"/>
            </a:endParaRPr>
          </a:p>
          <a:p>
            <a:pPr indent="0" lvl="0" marL="0" rtl="0" algn="ctr">
              <a:spcBef>
                <a:spcPts val="0"/>
              </a:spcBef>
              <a:spcAft>
                <a:spcPts val="0"/>
              </a:spcAft>
              <a:buNone/>
            </a:pPr>
            <a:r>
              <a:rPr b="1" lang="en" sz="2500">
                <a:solidFill>
                  <a:srgbClr val="FFFFFF"/>
                </a:solidFill>
                <a:highlight>
                  <a:srgbClr val="00FF00"/>
                </a:highlight>
                <a:latin typeface="Calibri"/>
                <a:ea typeface="Calibri"/>
                <a:cs typeface="Calibri"/>
                <a:sym typeface="Calibri"/>
              </a:rPr>
              <a:t> PROFICIENT</a:t>
            </a:r>
            <a:endParaRPr b="1" sz="2500">
              <a:solidFill>
                <a:srgbClr val="FFFFFF"/>
              </a:solidFill>
              <a:highlight>
                <a:srgbClr val="00FF00"/>
              </a:highlight>
              <a:latin typeface="Calibri"/>
              <a:ea typeface="Calibri"/>
              <a:cs typeface="Calibri"/>
              <a:sym typeface="Calibri"/>
            </a:endParaRPr>
          </a:p>
          <a:p>
            <a:pPr indent="0" lvl="0" marL="0" rtl="0" algn="ctr">
              <a:spcBef>
                <a:spcPts val="0"/>
              </a:spcBef>
              <a:spcAft>
                <a:spcPts val="0"/>
              </a:spcAft>
              <a:buNone/>
            </a:pPr>
            <a:r>
              <a:rPr b="1" lang="en" sz="2500">
                <a:solidFill>
                  <a:srgbClr val="CCCCCC"/>
                </a:solidFill>
                <a:highlight>
                  <a:srgbClr val="FFFF00"/>
                </a:highlight>
                <a:latin typeface="Calibri"/>
                <a:ea typeface="Calibri"/>
                <a:cs typeface="Calibri"/>
                <a:sym typeface="Calibri"/>
              </a:rPr>
              <a:t> NEAR PROFICIENCY</a:t>
            </a:r>
            <a:endParaRPr b="1" sz="2500">
              <a:solidFill>
                <a:srgbClr val="CCCCCC"/>
              </a:solidFill>
              <a:highlight>
                <a:srgbClr val="FFFF00"/>
              </a:highlight>
              <a:latin typeface="Calibri"/>
              <a:ea typeface="Calibri"/>
              <a:cs typeface="Calibri"/>
              <a:sym typeface="Calibri"/>
            </a:endParaRPr>
          </a:p>
          <a:p>
            <a:pPr indent="0" lvl="0" marL="0" rtl="0" algn="ctr">
              <a:spcBef>
                <a:spcPts val="0"/>
              </a:spcBef>
              <a:spcAft>
                <a:spcPts val="0"/>
              </a:spcAft>
              <a:buNone/>
            </a:pPr>
            <a:r>
              <a:rPr b="1" lang="en" sz="2500">
                <a:solidFill>
                  <a:srgbClr val="FFFFFF"/>
                </a:solidFill>
                <a:highlight>
                  <a:srgbClr val="FF0000"/>
                </a:highlight>
                <a:latin typeface="Calibri"/>
                <a:ea typeface="Calibri"/>
                <a:cs typeface="Calibri"/>
                <a:sym typeface="Calibri"/>
              </a:rPr>
              <a:t> BELOW PROFICIENT</a:t>
            </a:r>
            <a:endParaRPr b="1" sz="2500">
              <a:solidFill>
                <a:srgbClr val="FFFFFF"/>
              </a:solidFill>
              <a:highlight>
                <a:srgbClr val="FF0000"/>
              </a:highlight>
              <a:latin typeface="Calibri"/>
              <a:ea typeface="Calibri"/>
              <a:cs typeface="Calibri"/>
              <a:sym typeface="Calibri"/>
            </a:endParaRPr>
          </a:p>
          <a:p>
            <a:pPr indent="0" lvl="0" marL="0" rtl="0" algn="ctr">
              <a:spcBef>
                <a:spcPts val="0"/>
              </a:spcBef>
              <a:spcAft>
                <a:spcPts val="0"/>
              </a:spcAft>
              <a:buNone/>
            </a:pPr>
            <a:r>
              <a:t/>
            </a:r>
            <a:endParaRPr sz="2500">
              <a:latin typeface="Calibri"/>
              <a:ea typeface="Calibri"/>
              <a:cs typeface="Calibri"/>
              <a:sym typeface="Calibri"/>
            </a:endParaRPr>
          </a:p>
          <a:p>
            <a:pPr indent="0" lvl="0" marL="0" rtl="0" algn="ctr">
              <a:spcBef>
                <a:spcPts val="0"/>
              </a:spcBef>
              <a:spcAft>
                <a:spcPts val="0"/>
              </a:spcAft>
              <a:buNone/>
            </a:pPr>
            <a:r>
              <a:rPr lang="en" sz="1900">
                <a:solidFill>
                  <a:schemeClr val="dk1"/>
                </a:solidFill>
                <a:latin typeface="Calibri"/>
                <a:ea typeface="Calibri"/>
                <a:cs typeface="Calibri"/>
                <a:sym typeface="Calibri"/>
              </a:rPr>
              <a:t>DATA IS PRESENTED BY PERCENTAGE OF STUDENTS SCORING AT EACH LEVEL</a:t>
            </a:r>
            <a:br>
              <a:rPr lang="en" sz="1900">
                <a:solidFill>
                  <a:schemeClr val="dk1"/>
                </a:solidFill>
                <a:latin typeface="Calibri"/>
                <a:ea typeface="Calibri"/>
                <a:cs typeface="Calibri"/>
                <a:sym typeface="Calibri"/>
              </a:rPr>
            </a:br>
            <a:endParaRPr sz="1900">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79" title="Chart"/>
          <p:cNvPicPr preferRelativeResize="0"/>
          <p:nvPr/>
        </p:nvPicPr>
        <p:blipFill>
          <a:blip r:embed="rId3">
            <a:alphaModFix/>
          </a:blip>
          <a:stretch>
            <a:fillRect/>
          </a:stretch>
        </p:blipFill>
        <p:spPr>
          <a:xfrm>
            <a:off x="512975" y="889825"/>
            <a:ext cx="8173824" cy="4163301"/>
          </a:xfrm>
          <a:prstGeom prst="rect">
            <a:avLst/>
          </a:prstGeom>
          <a:noFill/>
          <a:ln>
            <a:noFill/>
          </a:ln>
        </p:spPr>
      </p:pic>
      <p:sp>
        <p:nvSpPr>
          <p:cNvPr id="689" name="Google Shape;689;p79"/>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3100">
                <a:solidFill>
                  <a:schemeClr val="lt1"/>
                </a:solidFill>
                <a:latin typeface="Montserrat"/>
                <a:ea typeface="Montserrat"/>
                <a:cs typeface="Montserrat"/>
                <a:sym typeface="Montserrat"/>
              </a:rPr>
              <a:t>2024 SPF Science 5, 8 and 11 at a Glance</a:t>
            </a:r>
            <a:endParaRPr sz="3800">
              <a:solidFill>
                <a:schemeClr val="lt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pic>
        <p:nvPicPr>
          <p:cNvPr id="695" name="Google Shape;695;p80" title="Chart"/>
          <p:cNvPicPr preferRelativeResize="0"/>
          <p:nvPr/>
        </p:nvPicPr>
        <p:blipFill>
          <a:blip r:embed="rId3">
            <a:alphaModFix/>
          </a:blip>
          <a:stretch>
            <a:fillRect/>
          </a:stretch>
        </p:blipFill>
        <p:spPr>
          <a:xfrm>
            <a:off x="519850" y="766375"/>
            <a:ext cx="8229600" cy="4203825"/>
          </a:xfrm>
          <a:prstGeom prst="rect">
            <a:avLst/>
          </a:prstGeom>
          <a:noFill/>
          <a:ln>
            <a:noFill/>
          </a:ln>
        </p:spPr>
      </p:pic>
      <p:sp>
        <p:nvSpPr>
          <p:cNvPr id="696" name="Google Shape;696;p80"/>
          <p:cNvSpPr txBox="1"/>
          <p:nvPr>
            <p:ph type="title"/>
          </p:nvPr>
        </p:nvSpPr>
        <p:spPr>
          <a:xfrm>
            <a:off x="51985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Science</a:t>
            </a:r>
            <a:r>
              <a:rPr lang="en" sz="4300">
                <a:solidFill>
                  <a:schemeClr val="lt1"/>
                </a:solidFill>
                <a:latin typeface="Montserrat"/>
                <a:ea typeface="Montserrat"/>
                <a:cs typeface="Montserrat"/>
                <a:sym typeface="Montserrat"/>
              </a:rPr>
              <a:t> 5 (2022 to 2024)</a:t>
            </a:r>
            <a:endParaRPr sz="4700">
              <a:solidFill>
                <a:schemeClr val="lt1"/>
              </a:solidFill>
            </a:endParaRPr>
          </a:p>
        </p:txBody>
      </p:sp>
      <p:sp>
        <p:nvSpPr>
          <p:cNvPr id="697" name="Google Shape;697;p80"/>
          <p:cNvSpPr txBox="1"/>
          <p:nvPr/>
        </p:nvSpPr>
        <p:spPr>
          <a:xfrm>
            <a:off x="1885050" y="466863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698" name="Google Shape;698;p80"/>
          <p:cNvSpPr txBox="1"/>
          <p:nvPr/>
        </p:nvSpPr>
        <p:spPr>
          <a:xfrm>
            <a:off x="4638700" y="466863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cxnSp>
        <p:nvCxnSpPr>
          <p:cNvPr id="699" name="Google Shape;699;p80"/>
          <p:cNvCxnSpPr/>
          <p:nvPr/>
        </p:nvCxnSpPr>
        <p:spPr>
          <a:xfrm>
            <a:off x="4845150" y="1323056"/>
            <a:ext cx="2700" cy="32151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81" title="Chart"/>
          <p:cNvPicPr preferRelativeResize="0"/>
          <p:nvPr/>
        </p:nvPicPr>
        <p:blipFill>
          <a:blip r:embed="rId3">
            <a:alphaModFix/>
          </a:blip>
          <a:stretch>
            <a:fillRect/>
          </a:stretch>
        </p:blipFill>
        <p:spPr>
          <a:xfrm>
            <a:off x="512975" y="766375"/>
            <a:ext cx="8173824" cy="4111326"/>
          </a:xfrm>
          <a:prstGeom prst="rect">
            <a:avLst/>
          </a:prstGeom>
          <a:noFill/>
          <a:ln>
            <a:noFill/>
          </a:ln>
        </p:spPr>
      </p:pic>
      <p:sp>
        <p:nvSpPr>
          <p:cNvPr id="706" name="Google Shape;706;p81"/>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Science 8 (2022 to 2024)</a:t>
            </a:r>
            <a:endParaRPr sz="4700">
              <a:solidFill>
                <a:schemeClr val="lt1"/>
              </a:solidFill>
            </a:endParaRPr>
          </a:p>
        </p:txBody>
      </p:sp>
      <p:cxnSp>
        <p:nvCxnSpPr>
          <p:cNvPr id="707" name="Google Shape;707;p81"/>
          <p:cNvCxnSpPr/>
          <p:nvPr/>
        </p:nvCxnSpPr>
        <p:spPr>
          <a:xfrm>
            <a:off x="4803775" y="1323056"/>
            <a:ext cx="2700" cy="3215100"/>
          </a:xfrm>
          <a:prstGeom prst="straightConnector1">
            <a:avLst/>
          </a:prstGeom>
          <a:noFill/>
          <a:ln cap="flat" cmpd="sng" w="38100">
            <a:solidFill>
              <a:schemeClr val="dk2"/>
            </a:solidFill>
            <a:prstDash val="solid"/>
            <a:round/>
            <a:headEnd len="med" w="med" type="none"/>
            <a:tailEnd len="med" w="med" type="none"/>
          </a:ln>
        </p:spPr>
      </p:cxnSp>
      <p:sp>
        <p:nvSpPr>
          <p:cNvPr id="708" name="Google Shape;708;p81"/>
          <p:cNvSpPr txBox="1"/>
          <p:nvPr/>
        </p:nvSpPr>
        <p:spPr>
          <a:xfrm>
            <a:off x="4638700" y="466863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sp>
        <p:nvSpPr>
          <p:cNvPr id="709" name="Google Shape;709;p81"/>
          <p:cNvSpPr txBox="1"/>
          <p:nvPr/>
        </p:nvSpPr>
        <p:spPr>
          <a:xfrm>
            <a:off x="1885050" y="466863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p82" title="Chart"/>
          <p:cNvPicPr preferRelativeResize="0"/>
          <p:nvPr/>
        </p:nvPicPr>
        <p:blipFill>
          <a:blip r:embed="rId3">
            <a:alphaModFix/>
          </a:blip>
          <a:stretch>
            <a:fillRect/>
          </a:stretch>
        </p:blipFill>
        <p:spPr>
          <a:xfrm>
            <a:off x="457200" y="766375"/>
            <a:ext cx="8229600" cy="4174275"/>
          </a:xfrm>
          <a:prstGeom prst="rect">
            <a:avLst/>
          </a:prstGeom>
          <a:noFill/>
          <a:ln>
            <a:noFill/>
          </a:ln>
        </p:spPr>
      </p:pic>
      <p:sp>
        <p:nvSpPr>
          <p:cNvPr id="716" name="Google Shape;716;p82"/>
          <p:cNvSpPr txBox="1"/>
          <p:nvPr>
            <p:ph type="title"/>
          </p:nvPr>
        </p:nvSpPr>
        <p:spPr>
          <a:xfrm>
            <a:off x="457200" y="205984"/>
            <a:ext cx="8229600" cy="560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800"/>
              <a:buNone/>
            </a:pPr>
            <a:r>
              <a:rPr lang="en" sz="4300">
                <a:solidFill>
                  <a:schemeClr val="lt1"/>
                </a:solidFill>
                <a:latin typeface="Montserrat"/>
                <a:ea typeface="Montserrat"/>
                <a:cs typeface="Montserrat"/>
                <a:sym typeface="Montserrat"/>
              </a:rPr>
              <a:t>Science 11 (2022 to 2024)</a:t>
            </a:r>
            <a:endParaRPr sz="4700">
              <a:solidFill>
                <a:schemeClr val="lt1"/>
              </a:solidFill>
            </a:endParaRPr>
          </a:p>
        </p:txBody>
      </p:sp>
      <p:sp>
        <p:nvSpPr>
          <p:cNvPr id="717" name="Google Shape;717;p82"/>
          <p:cNvSpPr txBox="1"/>
          <p:nvPr/>
        </p:nvSpPr>
        <p:spPr>
          <a:xfrm>
            <a:off x="1885050" y="466863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SPF</a:t>
            </a:r>
            <a:endParaRPr b="1" sz="2300">
              <a:latin typeface="Calibri"/>
              <a:ea typeface="Calibri"/>
              <a:cs typeface="Calibri"/>
              <a:sym typeface="Calibri"/>
            </a:endParaRPr>
          </a:p>
        </p:txBody>
      </p:sp>
      <p:sp>
        <p:nvSpPr>
          <p:cNvPr id="718" name="Google Shape;718;p82"/>
          <p:cNvSpPr txBox="1"/>
          <p:nvPr/>
        </p:nvSpPr>
        <p:spPr>
          <a:xfrm>
            <a:off x="4638700" y="4668631"/>
            <a:ext cx="3031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NJ</a:t>
            </a:r>
            <a:endParaRPr b="1" sz="2000">
              <a:latin typeface="Calibri"/>
              <a:ea typeface="Calibri"/>
              <a:cs typeface="Calibri"/>
              <a:sym typeface="Calibri"/>
            </a:endParaRPr>
          </a:p>
        </p:txBody>
      </p:sp>
      <p:cxnSp>
        <p:nvCxnSpPr>
          <p:cNvPr id="719" name="Google Shape;719;p82"/>
          <p:cNvCxnSpPr/>
          <p:nvPr/>
        </p:nvCxnSpPr>
        <p:spPr>
          <a:xfrm>
            <a:off x="4790000" y="1336831"/>
            <a:ext cx="2700" cy="32151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aphicFrame>
        <p:nvGraphicFramePr>
          <p:cNvPr id="115" name="Google Shape;115;p20"/>
          <p:cNvGraphicFramePr/>
          <p:nvPr/>
        </p:nvGraphicFramePr>
        <p:xfrm>
          <a:off x="490311" y="996233"/>
          <a:ext cx="3000000" cy="3000000"/>
        </p:xfrm>
        <a:graphic>
          <a:graphicData uri="http://schemas.openxmlformats.org/drawingml/2006/table">
            <a:tbl>
              <a:tblPr>
                <a:noFill/>
                <a:tableStyleId>{570428FC-8C8F-445E-BAA9-7544C560FFAA}</a:tableStyleId>
              </a:tblPr>
              <a:tblGrid>
                <a:gridCol w="1821550"/>
                <a:gridCol w="1041975"/>
                <a:gridCol w="1286950"/>
                <a:gridCol w="1672850"/>
                <a:gridCol w="1096325"/>
                <a:gridCol w="1243725"/>
              </a:tblGrid>
              <a:tr h="466475">
                <a:tc>
                  <a:txBody>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Montserrat"/>
                        <a:ea typeface="Montserrat"/>
                        <a:cs typeface="Montserrat"/>
                        <a:sym typeface="Montserrat"/>
                      </a:endParaRPr>
                    </a:p>
                  </a:txBody>
                  <a:tcPr marT="9525" marB="0" marR="12700" marL="12700" anchor="b">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C5D8F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Total</a:t>
                      </a:r>
                      <a:endParaRPr b="1" sz="1100" u="none" cap="none" strike="noStrike">
                        <a:latin typeface="Montserrat"/>
                        <a:ea typeface="Montserrat"/>
                        <a:cs typeface="Montserrat"/>
                        <a:sym typeface="Montserrat"/>
                      </a:endParaRPr>
                    </a:p>
                  </a:txBody>
                  <a:tcPr marT="9525" marB="0" marR="12700" marL="12700"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C5D8F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Emerging</a:t>
                      </a:r>
                      <a:endParaRPr b="1" sz="1100" u="none" cap="none" strike="noStrike">
                        <a:latin typeface="Montserrat"/>
                        <a:ea typeface="Montserrat"/>
                        <a:cs typeface="Montserrat"/>
                        <a:sym typeface="Montserrat"/>
                      </a:endParaRPr>
                    </a:p>
                  </a:txBody>
                  <a:tcPr marT="9525" marB="0" marR="12700" marL="12700"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C5D8F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Approaching </a:t>
                      </a:r>
                      <a:endParaRPr b="1" sz="1100" u="none" cap="none" strike="noStrike">
                        <a:latin typeface="Montserrat"/>
                        <a:ea typeface="Montserrat"/>
                        <a:cs typeface="Montserrat"/>
                        <a:sym typeface="Montserrat"/>
                      </a:endParaRPr>
                    </a:p>
                  </a:txBody>
                  <a:tcPr marT="9525" marB="0" marR="12700" marL="12700"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C5D8F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Target</a:t>
                      </a:r>
                      <a:endParaRPr b="1" sz="1100" u="none" cap="none" strike="noStrike">
                        <a:latin typeface="Montserrat"/>
                        <a:ea typeface="Montserrat"/>
                        <a:cs typeface="Montserrat"/>
                        <a:sym typeface="Montserrat"/>
                      </a:endParaRPr>
                    </a:p>
                  </a:txBody>
                  <a:tcPr marT="9525" marB="0" marR="12700" marL="12700"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C5D8F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Advanced</a:t>
                      </a:r>
                      <a:endParaRPr b="1" sz="1400" u="none" cap="none" strike="noStrike">
                        <a:latin typeface="Montserrat"/>
                        <a:ea typeface="Montserrat"/>
                        <a:cs typeface="Montserrat"/>
                        <a:sym typeface="Montserrat"/>
                      </a:endParaRPr>
                    </a:p>
                  </a:txBody>
                  <a:tcPr marT="9525" marB="0" marR="12700" marL="12700"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C5D8F1"/>
                    </a:solidFill>
                  </a:tcPr>
                </a:tc>
              </a:tr>
              <a:tr h="4859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 </a:t>
                      </a:r>
                      <a:r>
                        <a:rPr b="1" i="0" lang="en" sz="1400" u="none" cap="none" strike="noStrike">
                          <a:solidFill>
                            <a:srgbClr val="000000"/>
                          </a:solidFill>
                          <a:latin typeface="Montserrat"/>
                          <a:ea typeface="Montserrat"/>
                          <a:cs typeface="Montserrat"/>
                          <a:sym typeface="Montserrat"/>
                        </a:rPr>
                        <a:t>E</a:t>
                      </a:r>
                      <a:r>
                        <a:rPr b="1" lang="en" sz="1400" u="none" cap="none" strike="noStrike">
                          <a:latin typeface="Montserrat"/>
                          <a:ea typeface="Montserrat"/>
                          <a:cs typeface="Montserrat"/>
                          <a:sym typeface="Montserrat"/>
                        </a:rPr>
                        <a:t>nglish    </a:t>
                      </a:r>
                      <a:endParaRPr b="1" sz="14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 Language Arts</a:t>
                      </a:r>
                      <a:endParaRPr b="1"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17</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6</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4</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5</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            2    </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r>
              <a:tr h="44992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 </a:t>
                      </a:r>
                      <a:r>
                        <a:rPr b="1" i="0" lang="en" sz="1400" u="none" cap="none" strike="noStrike">
                          <a:solidFill>
                            <a:srgbClr val="000000"/>
                          </a:solidFill>
                          <a:latin typeface="Montserrat"/>
                          <a:ea typeface="Montserrat"/>
                          <a:cs typeface="Montserrat"/>
                          <a:sym typeface="Montserrat"/>
                        </a:rPr>
                        <a:t>Mathematics</a:t>
                      </a:r>
                      <a:endParaRPr b="1"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18</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Montserrat"/>
                          <a:ea typeface="Montserrat"/>
                          <a:cs typeface="Montserrat"/>
                          <a:sym typeface="Montserrat"/>
                        </a:rPr>
                        <a:t> 6        </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5</a:t>
                      </a:r>
                      <a:r>
                        <a:rPr i="0" lang="en" sz="1400" u="none" cap="none" strike="noStrike">
                          <a:solidFill>
                            <a:srgbClr val="000000"/>
                          </a:solidFill>
                          <a:latin typeface="Montserrat"/>
                          <a:ea typeface="Montserrat"/>
                          <a:cs typeface="Montserrat"/>
                          <a:sym typeface="Montserrat"/>
                        </a:rPr>
                        <a:t> </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4</a:t>
                      </a:r>
                      <a:r>
                        <a:rPr i="0" lang="en" sz="1400" u="none" cap="none" strike="noStrike">
                          <a:solidFill>
                            <a:srgbClr val="000000"/>
                          </a:solidFill>
                          <a:latin typeface="Montserrat"/>
                          <a:ea typeface="Montserrat"/>
                          <a:cs typeface="Montserrat"/>
                          <a:sym typeface="Montserrat"/>
                        </a:rPr>
                        <a:t>   </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3</a:t>
                      </a:r>
                      <a:r>
                        <a:rPr i="0" lang="en" sz="1400" u="none" cap="none" strike="noStrike">
                          <a:solidFill>
                            <a:srgbClr val="000000"/>
                          </a:solidFill>
                          <a:latin typeface="Montserrat"/>
                          <a:ea typeface="Montserrat"/>
                          <a:cs typeface="Montserrat"/>
                          <a:sym typeface="Montserrat"/>
                        </a:rPr>
                        <a:t>                                         </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518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 </a:t>
                      </a:r>
                      <a:r>
                        <a:rPr b="1" i="0" lang="en" sz="1400" u="none" cap="none" strike="noStrike">
                          <a:solidFill>
                            <a:srgbClr val="000000"/>
                          </a:solidFill>
                          <a:latin typeface="Montserrat"/>
                          <a:ea typeface="Montserrat"/>
                          <a:cs typeface="Montserrat"/>
                          <a:sym typeface="Montserrat"/>
                        </a:rPr>
                        <a:t>Science</a:t>
                      </a:r>
                      <a:endParaRPr b="1"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 5</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3</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1</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1</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latin typeface="Montserrat"/>
                          <a:ea typeface="Montserrat"/>
                          <a:cs typeface="Montserrat"/>
                          <a:sym typeface="Montserrat"/>
                        </a:rPr>
                        <a:t>0</a:t>
                      </a:r>
                      <a:endParaRPr sz="1400" u="none" cap="none" strike="noStrike">
                        <a:latin typeface="Montserrat"/>
                        <a:ea typeface="Montserrat"/>
                        <a:cs typeface="Montserrat"/>
                        <a:sym typeface="Montserrat"/>
                      </a:endParaRPr>
                    </a:p>
                  </a:txBody>
                  <a:tcPr marT="9525" marB="0" marR="12700" marL="127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EBF1DE"/>
                    </a:solidFill>
                  </a:tcPr>
                </a:tc>
              </a:tr>
            </a:tbl>
          </a:graphicData>
        </a:graphic>
      </p:graphicFrame>
      <p:sp>
        <p:nvSpPr>
          <p:cNvPr id="116" name="Google Shape;116;p20"/>
          <p:cNvSpPr txBox="1"/>
          <p:nvPr>
            <p:ph type="title"/>
          </p:nvPr>
        </p:nvSpPr>
        <p:spPr>
          <a:xfrm>
            <a:off x="457200" y="154484"/>
            <a:ext cx="8229600" cy="6432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4000">
                <a:solidFill>
                  <a:schemeClr val="lt1"/>
                </a:solidFill>
                <a:latin typeface="Montserrat"/>
                <a:ea typeface="Montserrat"/>
                <a:cs typeface="Montserrat"/>
                <a:sym typeface="Montserrat"/>
              </a:rPr>
              <a:t>SPF DLM Results 2024</a:t>
            </a:r>
            <a:endParaRPr sz="2300">
              <a:solidFill>
                <a:schemeClr val="lt1"/>
              </a:solidFill>
              <a:latin typeface="Montserrat"/>
              <a:ea typeface="Montserrat"/>
              <a:cs typeface="Montserrat"/>
              <a:sym typeface="Montserrat"/>
            </a:endParaRPr>
          </a:p>
        </p:txBody>
      </p:sp>
      <p:sp>
        <p:nvSpPr>
          <p:cNvPr id="117" name="Google Shape;117;p20"/>
          <p:cNvSpPr txBox="1"/>
          <p:nvPr/>
        </p:nvSpPr>
        <p:spPr>
          <a:xfrm>
            <a:off x="490338" y="3148969"/>
            <a:ext cx="8163300" cy="19086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400"/>
              </a:spcBef>
              <a:spcAft>
                <a:spcPts val="0"/>
              </a:spcAft>
              <a:buClr>
                <a:srgbClr val="000000"/>
              </a:buClr>
              <a:buSzPts val="2500"/>
              <a:buFont typeface="Arial"/>
              <a:buNone/>
            </a:pPr>
            <a:r>
              <a:rPr b="1" i="0" lang="en" sz="2100" u="none" cap="none" strike="noStrike">
                <a:solidFill>
                  <a:schemeClr val="dk2"/>
                </a:solidFill>
                <a:latin typeface="Montserrat"/>
                <a:ea typeface="Montserrat"/>
                <a:cs typeface="Montserrat"/>
                <a:sym typeface="Montserrat"/>
              </a:rPr>
              <a:t>How do we use DLM data?</a:t>
            </a:r>
            <a:endParaRPr b="1" i="0" sz="2100" u="none" cap="none" strike="noStrike">
              <a:solidFill>
                <a:schemeClr val="dk2"/>
              </a:solidFill>
              <a:latin typeface="Montserrat"/>
              <a:ea typeface="Montserrat"/>
              <a:cs typeface="Montserrat"/>
              <a:sym typeface="Montserrat"/>
            </a:endParaRPr>
          </a:p>
          <a:p>
            <a:pPr indent="-361950" lvl="0" marL="457200" marR="0" rtl="0" algn="l">
              <a:lnSpc>
                <a:spcPct val="100000"/>
              </a:lnSpc>
              <a:spcBef>
                <a:spcPts val="360"/>
              </a:spcBef>
              <a:spcAft>
                <a:spcPts val="0"/>
              </a:spcAft>
              <a:buClr>
                <a:schemeClr val="dk2"/>
              </a:buClr>
              <a:buSzPts val="2100"/>
              <a:buFont typeface="Montserrat"/>
              <a:buChar char="●"/>
            </a:pPr>
            <a:r>
              <a:rPr i="0" lang="en" sz="2100" u="none" cap="none" strike="noStrike">
                <a:solidFill>
                  <a:schemeClr val="dk2"/>
                </a:solidFill>
                <a:latin typeface="Montserrat"/>
                <a:ea typeface="Montserrat"/>
                <a:cs typeface="Montserrat"/>
                <a:sym typeface="Montserrat"/>
              </a:rPr>
              <a:t>Curricular decisions</a:t>
            </a:r>
            <a:endParaRPr i="0" sz="2100" u="none" cap="none" strike="noStrike">
              <a:solidFill>
                <a:schemeClr val="dk2"/>
              </a:solidFill>
              <a:latin typeface="Montserrat"/>
              <a:ea typeface="Montserrat"/>
              <a:cs typeface="Montserrat"/>
              <a:sym typeface="Montserrat"/>
            </a:endParaRPr>
          </a:p>
          <a:p>
            <a:pPr indent="-361950" lvl="0" marL="457200" marR="0" rtl="0" algn="l">
              <a:lnSpc>
                <a:spcPct val="100000"/>
              </a:lnSpc>
              <a:spcBef>
                <a:spcPts val="0"/>
              </a:spcBef>
              <a:spcAft>
                <a:spcPts val="0"/>
              </a:spcAft>
              <a:buClr>
                <a:schemeClr val="dk2"/>
              </a:buClr>
              <a:buSzPts val="2100"/>
              <a:buFont typeface="Montserrat"/>
              <a:buChar char="●"/>
            </a:pPr>
            <a:r>
              <a:rPr i="0" lang="en" sz="2100" u="none" cap="none" strike="noStrike">
                <a:solidFill>
                  <a:schemeClr val="dk2"/>
                </a:solidFill>
                <a:latin typeface="Montserrat"/>
                <a:ea typeface="Montserrat"/>
                <a:cs typeface="Montserrat"/>
                <a:sym typeface="Montserrat"/>
              </a:rPr>
              <a:t>Instructional feedback</a:t>
            </a:r>
            <a:endParaRPr i="0" sz="2100" u="none" cap="none" strike="noStrike">
              <a:solidFill>
                <a:schemeClr val="dk2"/>
              </a:solidFill>
              <a:latin typeface="Montserrat"/>
              <a:ea typeface="Montserrat"/>
              <a:cs typeface="Montserrat"/>
              <a:sym typeface="Montserrat"/>
            </a:endParaRPr>
          </a:p>
          <a:p>
            <a:pPr indent="-387350" lvl="0" marL="457200" marR="0" rtl="0" algn="l">
              <a:lnSpc>
                <a:spcPct val="100000"/>
              </a:lnSpc>
              <a:spcBef>
                <a:spcPts val="0"/>
              </a:spcBef>
              <a:spcAft>
                <a:spcPts val="0"/>
              </a:spcAft>
              <a:buClr>
                <a:schemeClr val="dk2"/>
              </a:buClr>
              <a:buSzPts val="2500"/>
              <a:buFont typeface="Montserrat"/>
              <a:buChar char="●"/>
            </a:pPr>
            <a:r>
              <a:rPr i="0" lang="en" sz="2100" u="none" cap="none" strike="noStrike">
                <a:solidFill>
                  <a:schemeClr val="dk2"/>
                </a:solidFill>
                <a:latin typeface="Montserrat"/>
                <a:ea typeface="Montserrat"/>
                <a:cs typeface="Montserrat"/>
                <a:sym typeface="Montserrat"/>
              </a:rPr>
              <a:t>As an additional data point to monitor student progress and growth.</a:t>
            </a:r>
            <a:r>
              <a:rPr i="0" lang="en" sz="1900" u="none" cap="none" strike="noStrike">
                <a:solidFill>
                  <a:schemeClr val="dk1"/>
                </a:solidFill>
                <a:latin typeface="Montserrat"/>
                <a:ea typeface="Montserrat"/>
                <a:cs typeface="Montserrat"/>
                <a:sym typeface="Montserrat"/>
              </a:rPr>
              <a:t> </a:t>
            </a:r>
            <a:endParaRPr i="0" sz="5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25" name="Google Shape;725;p8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26" name="Google Shape;726;p83"/>
          <p:cNvPicPr preferRelativeResize="0"/>
          <p:nvPr/>
        </p:nvPicPr>
        <p:blipFill>
          <a:blip r:embed="rId3">
            <a:alphaModFix/>
          </a:blip>
          <a:stretch>
            <a:fillRect/>
          </a:stretch>
        </p:blipFill>
        <p:spPr>
          <a:xfrm>
            <a:off x="0" y="0"/>
            <a:ext cx="9144000" cy="5143500"/>
          </a:xfrm>
          <a:prstGeom prst="rect">
            <a:avLst/>
          </a:prstGeom>
          <a:noFill/>
          <a:ln>
            <a:noFill/>
          </a:ln>
        </p:spPr>
      </p:pic>
      <p:sp>
        <p:nvSpPr>
          <p:cNvPr id="727" name="Google Shape;727;p83"/>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b="1" lang="en" sz="2877">
                <a:solidFill>
                  <a:schemeClr val="lt1"/>
                </a:solidFill>
                <a:latin typeface="Montserrat"/>
                <a:ea typeface="Montserrat"/>
                <a:cs typeface="Montserrat"/>
                <a:sym typeface="Montserrat"/>
              </a:rPr>
              <a:t>Setting our Data Lens….</a:t>
            </a:r>
            <a:endParaRPr sz="4400">
              <a:solidFill>
                <a:srgbClr val="FFFFFF"/>
              </a:solidFill>
              <a:latin typeface="Impact"/>
              <a:ea typeface="Impact"/>
              <a:cs typeface="Impact"/>
              <a:sym typeface="Impact"/>
            </a:endParaRPr>
          </a:p>
        </p:txBody>
      </p:sp>
      <p:sp>
        <p:nvSpPr>
          <p:cNvPr id="728" name="Google Shape;728;p83"/>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83"/>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83"/>
          <p:cNvSpPr txBox="1"/>
          <p:nvPr/>
        </p:nvSpPr>
        <p:spPr>
          <a:xfrm>
            <a:off x="600075" y="1337981"/>
            <a:ext cx="8086800" cy="3155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ACHIEVEMENT BY DEMOGRAPHIC GROUPS</a:t>
            </a:r>
            <a:endParaRPr b="1" sz="31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500"/>
              <a:buFont typeface="Arial"/>
              <a:buNone/>
            </a:pPr>
            <a:r>
              <a:rPr b="1" lang="en" sz="3100">
                <a:solidFill>
                  <a:schemeClr val="dk1"/>
                </a:solidFill>
                <a:latin typeface="Calibri"/>
                <a:ea typeface="Calibri"/>
                <a:cs typeface="Calibri"/>
                <a:sym typeface="Calibri"/>
              </a:rPr>
              <a:t>SCIENCE </a:t>
            </a:r>
            <a:endParaRPr b="1" sz="3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3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DATA IS PRESENTED BY </a:t>
            </a:r>
            <a:endParaRPr b="0"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Calibri"/>
                <a:ea typeface="Calibri"/>
                <a:cs typeface="Calibri"/>
                <a:sym typeface="Calibri"/>
              </a:rPr>
              <a:t>PERCENTAGE OF STUDENTS </a:t>
            </a:r>
            <a:r>
              <a:rPr lang="en" sz="1900">
                <a:solidFill>
                  <a:schemeClr val="dk1"/>
                </a:solidFill>
                <a:latin typeface="Calibri"/>
                <a:ea typeface="Calibri"/>
                <a:cs typeface="Calibri"/>
                <a:sym typeface="Calibri"/>
              </a:rPr>
              <a:t>PROFICIENT/ADVANCED PROFICIENT</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36" name="Google Shape;736;p8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37" name="Google Shape;737;p84"/>
          <p:cNvPicPr preferRelativeResize="0"/>
          <p:nvPr/>
        </p:nvPicPr>
        <p:blipFill>
          <a:blip r:embed="rId3">
            <a:alphaModFix/>
          </a:blip>
          <a:stretch>
            <a:fillRect/>
          </a:stretch>
        </p:blipFill>
        <p:spPr>
          <a:xfrm>
            <a:off x="0" y="0"/>
            <a:ext cx="9144000" cy="5143500"/>
          </a:xfrm>
          <a:prstGeom prst="rect">
            <a:avLst/>
          </a:prstGeom>
          <a:noFill/>
          <a:ln>
            <a:noFill/>
          </a:ln>
        </p:spPr>
      </p:pic>
      <p:sp>
        <p:nvSpPr>
          <p:cNvPr id="738" name="Google Shape;738;p84"/>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2200">
                <a:solidFill>
                  <a:schemeClr val="lt1"/>
                </a:solidFill>
                <a:latin typeface="Montserrat"/>
                <a:ea typeface="Montserrat"/>
                <a:cs typeface="Montserrat"/>
                <a:sym typeface="Montserrat"/>
              </a:rPr>
              <a:t>Percentage of Students Proficient/Advanced Proficient - Science</a:t>
            </a:r>
            <a:endParaRPr sz="4400">
              <a:solidFill>
                <a:srgbClr val="FFFFFF"/>
              </a:solidFill>
              <a:latin typeface="Impact"/>
              <a:ea typeface="Impact"/>
              <a:cs typeface="Impact"/>
              <a:sym typeface="Impact"/>
            </a:endParaRPr>
          </a:p>
        </p:txBody>
      </p:sp>
      <p:sp>
        <p:nvSpPr>
          <p:cNvPr id="739" name="Google Shape;739;p84"/>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84"/>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41" name="Google Shape;741;p84"/>
          <p:cNvGraphicFramePr/>
          <p:nvPr/>
        </p:nvGraphicFramePr>
        <p:xfrm>
          <a:off x="502975" y="1781925"/>
          <a:ext cx="3000000" cy="3000000"/>
        </p:xfrm>
        <a:graphic>
          <a:graphicData uri="http://schemas.openxmlformats.org/drawingml/2006/table">
            <a:tbl>
              <a:tblPr>
                <a:noFill/>
                <a:tableStyleId>{CEED5A65-B9E7-4B5E-8E1D-E2A92B6A8778}</a:tableStyleId>
              </a:tblPr>
              <a:tblGrid>
                <a:gridCol w="1093425"/>
                <a:gridCol w="1217800"/>
                <a:gridCol w="3923475"/>
                <a:gridCol w="1222700"/>
              </a:tblGrid>
              <a:tr h="381000">
                <a:tc>
                  <a:txBody>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Gender</a:t>
                      </a:r>
                      <a:endParaRPr b="1" sz="1600">
                        <a:solidFill>
                          <a:srgbClr val="FFFFFF"/>
                        </a:solidFill>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Total Tested</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Percentage Meeting/Exceeding Expectations </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 Change from 2023</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Female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650</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40.3%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Male</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638</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42.07%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7" name="Google Shape;747;p8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48" name="Google Shape;748;p8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49" name="Google Shape;749;p85"/>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Percentage of Students Proficient/Advanced Proficient - Science</a:t>
            </a:r>
            <a:endParaRPr b="1" sz="2877">
              <a:solidFill>
                <a:schemeClr val="lt1"/>
              </a:solidFill>
              <a:latin typeface="Montserrat"/>
              <a:ea typeface="Montserrat"/>
              <a:cs typeface="Montserrat"/>
              <a:sym typeface="Montserrat"/>
            </a:endParaRPr>
          </a:p>
        </p:txBody>
      </p:sp>
      <p:sp>
        <p:nvSpPr>
          <p:cNvPr id="750" name="Google Shape;750;p85"/>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85"/>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52" name="Google Shape;752;p85"/>
          <p:cNvGraphicFramePr/>
          <p:nvPr/>
        </p:nvGraphicFramePr>
        <p:xfrm>
          <a:off x="443425" y="1323033"/>
          <a:ext cx="3000000" cy="3000000"/>
        </p:xfrm>
        <a:graphic>
          <a:graphicData uri="http://schemas.openxmlformats.org/drawingml/2006/table">
            <a:tbl>
              <a:tblPr>
                <a:noFill/>
                <a:tableStyleId>{CEED5A65-B9E7-4B5E-8E1D-E2A92B6A8778}</a:tableStyleId>
              </a:tblPr>
              <a:tblGrid>
                <a:gridCol w="2199875"/>
                <a:gridCol w="1184825"/>
                <a:gridCol w="2768975"/>
                <a:gridCol w="1136475"/>
              </a:tblGrid>
              <a:tr h="381000">
                <a:tc>
                  <a:txBody>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Ethnicity/Race</a:t>
                      </a:r>
                      <a:r>
                        <a:rPr b="1" lang="en" sz="1600">
                          <a:latin typeface="Montserrat"/>
                          <a:ea typeface="Montserrat"/>
                          <a:cs typeface="Montserrat"/>
                          <a:sym typeface="Montserrat"/>
                        </a:rPr>
                        <a:t> </a:t>
                      </a:r>
                      <a:endParaRPr b="1"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Total Tested</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Percentage Meeting/Exceeding Expectations </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600">
                          <a:latin typeface="Montserrat"/>
                          <a:ea typeface="Montserrat"/>
                          <a:cs typeface="Montserrat"/>
                          <a:sym typeface="Montserrat"/>
                        </a:rPr>
                        <a:t>+/- Change from 2023</a:t>
                      </a:r>
                      <a:endParaRPr sz="160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Hispanic or Latino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201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30.13%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+.56</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Asian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135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57.57%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a:t>
                      </a:r>
                      <a:r>
                        <a:rPr lang="en" sz="1500">
                          <a:solidFill>
                            <a:schemeClr val="dk1"/>
                          </a:solidFill>
                          <a:latin typeface="Montserrat"/>
                          <a:ea typeface="Montserrat"/>
                          <a:cs typeface="Montserrat"/>
                          <a:sym typeface="Montserrat"/>
                        </a:rPr>
                        <a:t>4.64</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Black or African-American </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102</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25.67%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a:t>
                      </a:r>
                      <a:r>
                        <a:rPr lang="en" sz="1500">
                          <a:solidFill>
                            <a:schemeClr val="dk1"/>
                          </a:solidFill>
                          <a:latin typeface="Montserrat"/>
                          <a:ea typeface="Montserrat"/>
                          <a:cs typeface="Montserrat"/>
                          <a:sym typeface="Montserrat"/>
                        </a:rPr>
                        <a:t>3.5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White</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775</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41.57%</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Montserrat"/>
                          <a:ea typeface="Montserrat"/>
                          <a:cs typeface="Montserrat"/>
                          <a:sym typeface="Montserrat"/>
                        </a:rPr>
                        <a:t>-1.83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latin typeface="Montserrat"/>
                          <a:ea typeface="Montserrat"/>
                          <a:cs typeface="Montserrat"/>
                          <a:sym typeface="Montserrat"/>
                        </a:rPr>
                        <a:t>Two or more races</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71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63.23%</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dk1"/>
                          </a:solidFill>
                          <a:latin typeface="Montserrat"/>
                          <a:ea typeface="Montserrat"/>
                          <a:cs typeface="Montserrat"/>
                          <a:sym typeface="Montserrat"/>
                        </a:rPr>
                        <a:t>+13.1</a:t>
                      </a:r>
                      <a:endParaRPr sz="150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58" name="Google Shape;758;p8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9" name="Google Shape;759;p8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60" name="Google Shape;760;p86"/>
          <p:cNvSpPr txBox="1"/>
          <p:nvPr/>
        </p:nvSpPr>
        <p:spPr>
          <a:xfrm>
            <a:off x="28026" y="-401750"/>
            <a:ext cx="7652100" cy="12615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Percentage of Students Proficient/Advanced Proficient - Science</a:t>
            </a:r>
            <a:endParaRPr b="1" sz="2877">
              <a:solidFill>
                <a:schemeClr val="lt1"/>
              </a:solidFill>
              <a:latin typeface="Montserrat"/>
              <a:ea typeface="Montserrat"/>
              <a:cs typeface="Montserrat"/>
              <a:sym typeface="Montserrat"/>
            </a:endParaRPr>
          </a:p>
        </p:txBody>
      </p:sp>
      <p:sp>
        <p:nvSpPr>
          <p:cNvPr id="761" name="Google Shape;761;p86"/>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86"/>
          <p:cNvSpPr/>
          <p:nvPr/>
        </p:nvSpPr>
        <p:spPr>
          <a:xfrm>
            <a:off x="729775" y="2347238"/>
            <a:ext cx="7003800" cy="27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63" name="Google Shape;763;p86"/>
          <p:cNvGraphicFramePr/>
          <p:nvPr/>
        </p:nvGraphicFramePr>
        <p:xfrm>
          <a:off x="595075" y="1152475"/>
          <a:ext cx="3000000" cy="3000000"/>
        </p:xfrm>
        <a:graphic>
          <a:graphicData uri="http://schemas.openxmlformats.org/drawingml/2006/table">
            <a:tbl>
              <a:tblPr>
                <a:noFill/>
                <a:tableStyleId>{CEED5A65-B9E7-4B5E-8E1D-E2A92B6A8778}</a:tableStyleId>
              </a:tblPr>
              <a:tblGrid>
                <a:gridCol w="2414500"/>
                <a:gridCol w="941925"/>
                <a:gridCol w="2624125"/>
                <a:gridCol w="1104500"/>
              </a:tblGrid>
              <a:tr h="381000">
                <a:tc>
                  <a:txBody>
                    <a:bodyPr/>
                    <a:lstStyle/>
                    <a:p>
                      <a:pPr indent="0" lvl="0" marL="0" rtl="0" algn="ctr">
                        <a:spcBef>
                          <a:spcPts val="0"/>
                        </a:spcBef>
                        <a:spcAft>
                          <a:spcPts val="0"/>
                        </a:spcAft>
                        <a:buNone/>
                      </a:pPr>
                      <a:r>
                        <a:rPr b="1" lang="en" sz="1450">
                          <a:solidFill>
                            <a:srgbClr val="FFFFFF"/>
                          </a:solidFill>
                          <a:latin typeface="Montserrat"/>
                          <a:ea typeface="Montserrat"/>
                          <a:cs typeface="Montserrat"/>
                          <a:sym typeface="Montserrat"/>
                        </a:rPr>
                        <a:t>Program </a:t>
                      </a:r>
                      <a:r>
                        <a:rPr b="1" lang="en" sz="1450">
                          <a:latin typeface="Montserrat"/>
                          <a:ea typeface="Montserrat"/>
                          <a:cs typeface="Montserrat"/>
                          <a:sym typeface="Montserrat"/>
                        </a:rPr>
                        <a:t> </a:t>
                      </a:r>
                      <a:endParaRPr b="1" sz="145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1450">
                          <a:latin typeface="Montserrat"/>
                          <a:ea typeface="Montserrat"/>
                          <a:cs typeface="Montserrat"/>
                          <a:sym typeface="Montserrat"/>
                        </a:rPr>
                        <a:t>Total Tested</a:t>
                      </a:r>
                      <a:endParaRPr sz="145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450">
                          <a:latin typeface="Montserrat"/>
                          <a:ea typeface="Montserrat"/>
                          <a:cs typeface="Montserrat"/>
                          <a:sym typeface="Montserrat"/>
                        </a:rPr>
                        <a:t>Percentage Meeting/Exceeding Expectations </a:t>
                      </a:r>
                      <a:endParaRPr sz="145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 Change from 2023</a:t>
                      </a:r>
                      <a:endParaRPr sz="1450">
                        <a:latin typeface="Montserrat"/>
                        <a:ea typeface="Montserrat"/>
                        <a:cs typeface="Montserrat"/>
                        <a:sym typeface="Montserrat"/>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rPr lang="en" sz="1450">
                          <a:solidFill>
                            <a:schemeClr val="dk1"/>
                          </a:solidFill>
                          <a:latin typeface="Montserrat"/>
                          <a:ea typeface="Montserrat"/>
                          <a:cs typeface="Montserrat"/>
                          <a:sym typeface="Montserrat"/>
                        </a:rPr>
                        <a:t>Students with Disabilities</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231</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15.73%</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+4.5</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450">
                          <a:solidFill>
                            <a:schemeClr val="dk1"/>
                          </a:solidFill>
                          <a:highlight>
                            <a:srgbClr val="FFFFFF"/>
                          </a:highlight>
                          <a:latin typeface="Montserrat"/>
                          <a:ea typeface="Montserrat"/>
                          <a:cs typeface="Montserrat"/>
                          <a:sym typeface="Montserrat"/>
                        </a:rPr>
                        <a:t>Economically Disadvantaged</a:t>
                      </a:r>
                      <a:endParaRPr sz="1450">
                        <a:highlight>
                          <a:srgbClr val="FFFFFF"/>
                        </a:highlight>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62</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18.6%</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latin typeface="Montserrat"/>
                          <a:ea typeface="Montserrat"/>
                          <a:cs typeface="Montserrat"/>
                          <a:sym typeface="Montserrat"/>
                        </a:rPr>
                        <a:t>+3.3</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450">
                          <a:solidFill>
                            <a:schemeClr val="dk1"/>
                          </a:solidFill>
                          <a:highlight>
                            <a:srgbClr val="FFFFFF"/>
                          </a:highlight>
                          <a:latin typeface="Montserrat"/>
                          <a:ea typeface="Montserrat"/>
                          <a:cs typeface="Montserrat"/>
                          <a:sym typeface="Montserrat"/>
                        </a:rPr>
                        <a:t>504</a:t>
                      </a:r>
                      <a:endParaRPr sz="1450">
                        <a:highlight>
                          <a:srgbClr val="FFFFFF"/>
                        </a:highlight>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201</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40.47%</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+6.27</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450">
                          <a:latin typeface="Montserrat"/>
                          <a:ea typeface="Montserrat"/>
                          <a:cs typeface="Montserrat"/>
                          <a:sym typeface="Montserrat"/>
                        </a:rPr>
                        <a:t>Multilingual Learners</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latin typeface="Montserrat"/>
                          <a:ea typeface="Montserrat"/>
                          <a:cs typeface="Montserrat"/>
                          <a:sym typeface="Montserrat"/>
                        </a:rPr>
                        <a:t>18</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11.1%</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+11.1%</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450">
                          <a:latin typeface="Montserrat"/>
                          <a:ea typeface="Montserrat"/>
                          <a:cs typeface="Montserrat"/>
                          <a:sym typeface="Montserrat"/>
                        </a:rPr>
                        <a:t>Former Multilingual Learners</a:t>
                      </a:r>
                      <a:endParaRPr sz="1450">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14</a:t>
                      </a:r>
                      <a:endParaRPr sz="1450">
                        <a:solidFill>
                          <a:schemeClr val="dk1"/>
                        </a:solidFill>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21.4%</a:t>
                      </a:r>
                      <a:endParaRPr sz="1450">
                        <a:solidFill>
                          <a:schemeClr val="dk1"/>
                        </a:solidFill>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lang="en" sz="1450">
                          <a:solidFill>
                            <a:schemeClr val="dk1"/>
                          </a:solidFill>
                          <a:latin typeface="Montserrat"/>
                          <a:ea typeface="Montserrat"/>
                          <a:cs typeface="Montserrat"/>
                          <a:sym typeface="Montserrat"/>
                        </a:rPr>
                        <a:t>+21.4%</a:t>
                      </a:r>
                      <a:endParaRPr sz="1450">
                        <a:solidFill>
                          <a:schemeClr val="dk1"/>
                        </a:solidFill>
                        <a:latin typeface="Montserrat"/>
                        <a:ea typeface="Montserrat"/>
                        <a:cs typeface="Montserrat"/>
                        <a:sym typeface="Montserrat"/>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69" name="Google Shape;769;p8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70" name="Google Shape;770;p87"/>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1" name="Google Shape;771;p87"/>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Science </a:t>
            </a:r>
            <a:r>
              <a:rPr b="1" lang="en" sz="2850">
                <a:solidFill>
                  <a:srgbClr val="FFFFFF"/>
                </a:solidFill>
                <a:latin typeface="Montserrat"/>
                <a:ea typeface="Montserrat"/>
                <a:cs typeface="Montserrat"/>
                <a:sym typeface="Montserrat"/>
              </a:rPr>
              <a:t> </a:t>
            </a:r>
            <a:endParaRPr b="1" sz="2850">
              <a:solidFill>
                <a:srgbClr val="FFFFFF"/>
              </a:solidFill>
              <a:latin typeface="Montserrat"/>
              <a:ea typeface="Montserrat"/>
              <a:cs typeface="Montserrat"/>
              <a:sym typeface="Montserrat"/>
            </a:endParaRPr>
          </a:p>
        </p:txBody>
      </p:sp>
      <p:sp>
        <p:nvSpPr>
          <p:cNvPr id="772" name="Google Shape;772;p87"/>
          <p:cNvSpPr txBox="1"/>
          <p:nvPr>
            <p:ph type="title"/>
          </p:nvPr>
        </p:nvSpPr>
        <p:spPr>
          <a:xfrm>
            <a:off x="457200" y="2070954"/>
            <a:ext cx="8229600" cy="857400"/>
          </a:xfrm>
          <a:prstGeom prst="rect">
            <a:avLst/>
          </a:prstGeom>
          <a:solidFill>
            <a:srgbClr val="1F497D"/>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sz="3200">
                <a:solidFill>
                  <a:schemeClr val="lt1"/>
                </a:solidFill>
                <a:latin typeface="Montserrat"/>
                <a:ea typeface="Montserrat"/>
                <a:cs typeface="Montserrat"/>
                <a:sym typeface="Montserrat"/>
              </a:rPr>
              <a:t>Summary Observations and Next Steps</a:t>
            </a:r>
            <a:endParaRPr sz="1500">
              <a:solidFill>
                <a:schemeClr val="lt1"/>
              </a:solidFill>
              <a:latin typeface="Montserrat"/>
              <a:ea typeface="Montserrat"/>
              <a:cs typeface="Montserrat"/>
              <a:sym typeface="Montserrat"/>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78" name="Google Shape;778;p8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79" name="Google Shape;779;p88"/>
          <p:cNvPicPr preferRelativeResize="0"/>
          <p:nvPr/>
        </p:nvPicPr>
        <p:blipFill>
          <a:blip r:embed="rId3">
            <a:alphaModFix/>
          </a:blip>
          <a:stretch>
            <a:fillRect/>
          </a:stretch>
        </p:blipFill>
        <p:spPr>
          <a:xfrm>
            <a:off x="0" y="0"/>
            <a:ext cx="9144000" cy="5143500"/>
          </a:xfrm>
          <a:prstGeom prst="rect">
            <a:avLst/>
          </a:prstGeom>
          <a:noFill/>
          <a:ln>
            <a:noFill/>
          </a:ln>
        </p:spPr>
      </p:pic>
      <p:sp>
        <p:nvSpPr>
          <p:cNvPr id="780" name="Google Shape;780;p88"/>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Summary Observations: Science</a:t>
            </a:r>
            <a:r>
              <a:rPr b="1" lang="en" sz="2300">
                <a:solidFill>
                  <a:srgbClr val="FFFFFF"/>
                </a:solidFill>
                <a:latin typeface="Montserrat"/>
                <a:ea typeface="Montserrat"/>
                <a:cs typeface="Montserrat"/>
                <a:sym typeface="Montserrat"/>
              </a:rPr>
              <a:t> </a:t>
            </a:r>
            <a:endParaRPr b="1" sz="3600">
              <a:solidFill>
                <a:srgbClr val="FFFFFF"/>
              </a:solidFill>
              <a:latin typeface="Montserrat"/>
              <a:ea typeface="Montserrat"/>
              <a:cs typeface="Montserrat"/>
              <a:sym typeface="Montserrat"/>
            </a:endParaRPr>
          </a:p>
        </p:txBody>
      </p:sp>
      <p:sp>
        <p:nvSpPr>
          <p:cNvPr id="781" name="Google Shape;781;p88"/>
          <p:cNvSpPr txBox="1"/>
          <p:nvPr>
            <p:ph idx="1" type="body"/>
          </p:nvPr>
        </p:nvSpPr>
        <p:spPr>
          <a:xfrm>
            <a:off x="457200" y="1426513"/>
            <a:ext cx="8229600" cy="2545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Outperforming state average in all tested grades</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Improved proficiency and advanced proficiency in 5th and 8th grades; fewer below proficient</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Slight decrease in 11th grade proficiency, but still well above state average</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Positive gains across diverse demographic groups, reflecting inclusive instructional efforts</a:t>
            </a:r>
            <a:endParaRPr sz="2200">
              <a:solidFill>
                <a:srgbClr val="222222"/>
              </a:solidFill>
              <a:highlight>
                <a:srgbClr val="FFFFFF"/>
              </a:highlight>
              <a:latin typeface="Montserrat"/>
              <a:ea typeface="Montserrat"/>
              <a:cs typeface="Montserrat"/>
              <a:sym typeface="Montserrat"/>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87" name="Google Shape;787;p8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88" name="Google Shape;788;p89"/>
          <p:cNvPicPr preferRelativeResize="0"/>
          <p:nvPr/>
        </p:nvPicPr>
        <p:blipFill>
          <a:blip r:embed="rId3">
            <a:alphaModFix/>
          </a:blip>
          <a:stretch>
            <a:fillRect/>
          </a:stretch>
        </p:blipFill>
        <p:spPr>
          <a:xfrm>
            <a:off x="0" y="0"/>
            <a:ext cx="9144000" cy="5143500"/>
          </a:xfrm>
          <a:prstGeom prst="rect">
            <a:avLst/>
          </a:prstGeom>
          <a:noFill/>
          <a:ln>
            <a:noFill/>
          </a:ln>
        </p:spPr>
      </p:pic>
      <p:sp>
        <p:nvSpPr>
          <p:cNvPr id="789" name="Google Shape;789;p89"/>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50">
                <a:solidFill>
                  <a:srgbClr val="FFFFFF"/>
                </a:solidFill>
                <a:latin typeface="Montserrat"/>
                <a:ea typeface="Montserrat"/>
                <a:cs typeface="Montserrat"/>
                <a:sym typeface="Montserrat"/>
              </a:rPr>
              <a:t>Next Steps: Science </a:t>
            </a:r>
            <a:endParaRPr b="1" sz="2850">
              <a:solidFill>
                <a:srgbClr val="FFFFFF"/>
              </a:solidFill>
              <a:latin typeface="Montserrat"/>
              <a:ea typeface="Montserrat"/>
              <a:cs typeface="Montserrat"/>
              <a:sym typeface="Montserrat"/>
            </a:endParaRPr>
          </a:p>
        </p:txBody>
      </p:sp>
      <p:sp>
        <p:nvSpPr>
          <p:cNvPr id="790" name="Google Shape;790;p89"/>
          <p:cNvSpPr txBox="1"/>
          <p:nvPr>
            <p:ph idx="1" type="body"/>
          </p:nvPr>
        </p:nvSpPr>
        <p:spPr>
          <a:xfrm>
            <a:off x="457200" y="1426513"/>
            <a:ext cx="8229600" cy="2545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5th grade teaming shows positive impact, especially in physical science and critiquing practices; continue deepening curriculum focus</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Middle school: Maintain integration of NJSLA-Science-style questions across all grades</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High school: Balance content demands with science/engineering practices; emphasize investigation, sensemaking, and critiquing to boost literacy and proficiency</a:t>
            </a:r>
            <a:endParaRPr sz="2200">
              <a:solidFill>
                <a:srgbClr val="222222"/>
              </a:solidFill>
              <a:highlight>
                <a:srgbClr val="FFFFFF"/>
              </a:highlight>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2205">
              <a:solidFill>
                <a:srgbClr val="000000"/>
              </a:solidFill>
              <a:latin typeface="Montserrat"/>
              <a:ea typeface="Montserrat"/>
              <a:cs typeface="Montserrat"/>
              <a:sym typeface="Montserrat"/>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96" name="Google Shape;796;p9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97" name="Google Shape;797;p90"/>
          <p:cNvPicPr preferRelativeResize="0"/>
          <p:nvPr/>
        </p:nvPicPr>
        <p:blipFill>
          <a:blip r:embed="rId3">
            <a:alphaModFix/>
          </a:blip>
          <a:stretch>
            <a:fillRect/>
          </a:stretch>
        </p:blipFill>
        <p:spPr>
          <a:xfrm>
            <a:off x="0" y="0"/>
            <a:ext cx="9144000" cy="5143500"/>
          </a:xfrm>
          <a:prstGeom prst="rect">
            <a:avLst/>
          </a:prstGeom>
          <a:noFill/>
          <a:ln>
            <a:noFill/>
          </a:ln>
        </p:spPr>
      </p:pic>
      <p:sp>
        <p:nvSpPr>
          <p:cNvPr id="798" name="Google Shape;798;p90"/>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2550">
                <a:solidFill>
                  <a:schemeClr val="lt1"/>
                </a:solidFill>
                <a:latin typeface="Montserrat"/>
                <a:ea typeface="Montserrat"/>
                <a:cs typeface="Montserrat"/>
                <a:sym typeface="Montserrat"/>
              </a:rPr>
              <a:t>Student Reflections - we asked 5th graders</a:t>
            </a:r>
            <a:endParaRPr b="1" sz="255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2300">
                <a:solidFill>
                  <a:srgbClr val="FFFFFF"/>
                </a:solidFill>
                <a:latin typeface="Montserrat"/>
                <a:ea typeface="Montserrat"/>
                <a:cs typeface="Montserrat"/>
                <a:sym typeface="Montserrat"/>
              </a:rPr>
              <a:t>  </a:t>
            </a:r>
            <a:endParaRPr b="1" sz="3600">
              <a:solidFill>
                <a:srgbClr val="FFFFFF"/>
              </a:solidFill>
              <a:latin typeface="Montserrat"/>
              <a:ea typeface="Montserrat"/>
              <a:cs typeface="Montserrat"/>
              <a:sym typeface="Montserrat"/>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04" name="Google Shape;804;p9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5" name="Google Shape;805;p91"/>
          <p:cNvPicPr preferRelativeResize="0"/>
          <p:nvPr/>
        </p:nvPicPr>
        <p:blipFill>
          <a:blip r:embed="rId3">
            <a:alphaModFix/>
          </a:blip>
          <a:stretch>
            <a:fillRect/>
          </a:stretch>
        </p:blipFill>
        <p:spPr>
          <a:xfrm>
            <a:off x="0" y="0"/>
            <a:ext cx="9144000" cy="5143500"/>
          </a:xfrm>
          <a:prstGeom prst="rect">
            <a:avLst/>
          </a:prstGeom>
          <a:noFill/>
          <a:ln>
            <a:noFill/>
          </a:ln>
        </p:spPr>
      </p:pic>
      <p:sp>
        <p:nvSpPr>
          <p:cNvPr id="806" name="Google Shape;806;p91"/>
          <p:cNvSpPr txBox="1"/>
          <p:nvPr/>
        </p:nvSpPr>
        <p:spPr>
          <a:xfrm>
            <a:off x="103226" y="100625"/>
            <a:ext cx="7652100" cy="1261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2550">
                <a:solidFill>
                  <a:schemeClr val="lt1"/>
                </a:solidFill>
                <a:latin typeface="Montserrat"/>
                <a:ea typeface="Montserrat"/>
                <a:cs typeface="Montserrat"/>
                <a:sym typeface="Montserrat"/>
              </a:rPr>
              <a:t>Student Reflections - we asked 5th graders</a:t>
            </a:r>
            <a:endParaRPr b="1" sz="255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2300">
                <a:solidFill>
                  <a:srgbClr val="FFFFFF"/>
                </a:solidFill>
                <a:latin typeface="Montserrat"/>
                <a:ea typeface="Montserrat"/>
                <a:cs typeface="Montserrat"/>
                <a:sym typeface="Montserrat"/>
              </a:rPr>
              <a:t>  </a:t>
            </a:r>
            <a:endParaRPr b="1" sz="3600">
              <a:solidFill>
                <a:srgbClr val="FFFFFF"/>
              </a:solidFill>
              <a:latin typeface="Montserrat"/>
              <a:ea typeface="Montserrat"/>
              <a:cs typeface="Montserrat"/>
              <a:sym typeface="Montserrat"/>
            </a:endParaRPr>
          </a:p>
        </p:txBody>
      </p:sp>
      <p:sp>
        <p:nvSpPr>
          <p:cNvPr id="807" name="Google Shape;807;p91"/>
          <p:cNvSpPr txBox="1"/>
          <p:nvPr/>
        </p:nvSpPr>
        <p:spPr>
          <a:xfrm>
            <a:off x="653325" y="2138175"/>
            <a:ext cx="7652100" cy="1243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200">
                <a:solidFill>
                  <a:srgbClr val="0D5BDC"/>
                </a:solidFill>
                <a:latin typeface="Montserrat"/>
                <a:ea typeface="Montserrat"/>
                <a:cs typeface="Montserrat"/>
                <a:sym typeface="Montserrat"/>
              </a:rPr>
              <a:t>What do state test results </a:t>
            </a:r>
            <a:r>
              <a:rPr b="1" lang="en" sz="3200" u="sng">
                <a:solidFill>
                  <a:srgbClr val="0D5BDC"/>
                </a:solidFill>
                <a:latin typeface="Montserrat"/>
                <a:ea typeface="Montserrat"/>
                <a:cs typeface="Montserrat"/>
                <a:sym typeface="Montserrat"/>
              </a:rPr>
              <a:t>not </a:t>
            </a:r>
            <a:r>
              <a:rPr b="1" lang="en" sz="3200">
                <a:solidFill>
                  <a:srgbClr val="0D5BDC"/>
                </a:solidFill>
                <a:latin typeface="Montserrat"/>
                <a:ea typeface="Montserrat"/>
                <a:cs typeface="Montserrat"/>
                <a:sym typeface="Montserrat"/>
              </a:rPr>
              <a:t>tell us about you as a student?  </a:t>
            </a:r>
            <a:endParaRPr b="1" sz="3200">
              <a:solidFill>
                <a:srgbClr val="0D5BDC"/>
              </a:solidFill>
              <a:latin typeface="Montserrat"/>
              <a:ea typeface="Montserrat"/>
              <a:cs typeface="Montserrat"/>
              <a:sym typeface="Montserrat"/>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13" name="Google Shape;813;p9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14" name="Google Shape;814;p92"/>
          <p:cNvPicPr preferRelativeResize="0"/>
          <p:nvPr/>
        </p:nvPicPr>
        <p:blipFill>
          <a:blip r:embed="rId3">
            <a:alphaModFix/>
          </a:blip>
          <a:stretch>
            <a:fillRect/>
          </a:stretch>
        </p:blipFill>
        <p:spPr>
          <a:xfrm>
            <a:off x="0" y="0"/>
            <a:ext cx="9144000" cy="5143500"/>
          </a:xfrm>
          <a:prstGeom prst="rect">
            <a:avLst/>
          </a:prstGeom>
          <a:noFill/>
          <a:ln>
            <a:noFill/>
          </a:ln>
        </p:spPr>
      </p:pic>
      <p:sp>
        <p:nvSpPr>
          <p:cNvPr id="815" name="Google Shape;815;p92"/>
          <p:cNvSpPr txBox="1"/>
          <p:nvPr/>
        </p:nvSpPr>
        <p:spPr>
          <a:xfrm>
            <a:off x="103226" y="0"/>
            <a:ext cx="7652100" cy="12615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What do state test results </a:t>
            </a:r>
            <a:r>
              <a:rPr b="1" lang="en" sz="3200" u="sng">
                <a:solidFill>
                  <a:srgbClr val="FFFFFF"/>
                </a:solidFill>
                <a:latin typeface="Montserrat"/>
                <a:ea typeface="Montserrat"/>
                <a:cs typeface="Montserrat"/>
                <a:sym typeface="Montserrat"/>
              </a:rPr>
              <a:t>not </a:t>
            </a:r>
            <a:r>
              <a:rPr b="1" lang="en" sz="3200">
                <a:solidFill>
                  <a:srgbClr val="FFFFFF"/>
                </a:solidFill>
                <a:latin typeface="Montserrat"/>
                <a:ea typeface="Montserrat"/>
                <a:cs typeface="Montserrat"/>
                <a:sym typeface="Montserrat"/>
              </a:rPr>
              <a:t>tell us about you as a student? </a:t>
            </a:r>
            <a:r>
              <a:rPr b="1" lang="en" sz="3200">
                <a:solidFill>
                  <a:srgbClr val="0D5BDC"/>
                </a:solidFill>
                <a:latin typeface="Montserrat"/>
                <a:ea typeface="Montserrat"/>
                <a:cs typeface="Montserrat"/>
                <a:sym typeface="Montserrat"/>
              </a:rPr>
              <a:t> </a:t>
            </a:r>
            <a:endParaRPr b="1" sz="3200">
              <a:solidFill>
                <a:srgbClr val="0D5BDC"/>
              </a:solidFill>
              <a:latin typeface="Montserrat"/>
              <a:ea typeface="Montserrat"/>
              <a:cs typeface="Montserrat"/>
              <a:sym typeface="Montserrat"/>
            </a:endParaRPr>
          </a:p>
          <a:p>
            <a:pPr indent="0" lvl="0" marL="0" rtl="0" algn="l">
              <a:spcBef>
                <a:spcPts val="0"/>
              </a:spcBef>
              <a:spcAft>
                <a:spcPts val="0"/>
              </a:spcAft>
              <a:buClr>
                <a:schemeClr val="dk1"/>
              </a:buClr>
              <a:buSzPct val="47826"/>
              <a:buFont typeface="Arial"/>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
        <p:nvSpPr>
          <p:cNvPr id="816" name="Google Shape;816;p92"/>
          <p:cNvSpPr txBox="1"/>
          <p:nvPr/>
        </p:nvSpPr>
        <p:spPr>
          <a:xfrm>
            <a:off x="508225" y="2403950"/>
            <a:ext cx="2142000" cy="392400"/>
          </a:xfrm>
          <a:prstGeom prst="rect">
            <a:avLst/>
          </a:prstGeom>
          <a:solidFill>
            <a:srgbClr val="FFFF00"/>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What I’m good at.</a:t>
            </a:r>
            <a:r>
              <a:rPr lang="en" sz="1200">
                <a:solidFill>
                  <a:srgbClr val="434343"/>
                </a:solidFill>
                <a:latin typeface="Roboto"/>
                <a:ea typeface="Roboto"/>
                <a:cs typeface="Roboto"/>
                <a:sym typeface="Roboto"/>
              </a:rPr>
              <a:t> </a:t>
            </a:r>
            <a:endParaRPr sz="1900">
              <a:highlight>
                <a:srgbClr val="FFFF00"/>
              </a:highlight>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457200" y="2017760"/>
            <a:ext cx="8229600" cy="857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71427"/>
              <a:buNone/>
            </a:pPr>
            <a:r>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ct val="71427"/>
              <a:buNone/>
            </a:pPr>
            <a:r>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ct val="71427"/>
              <a:buNone/>
            </a:pPr>
            <a:r>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ct val="71427"/>
              <a:buNone/>
            </a:pPr>
            <a:r>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ct val="71427"/>
              <a:buNone/>
            </a:pPr>
            <a:r>
              <a:t/>
            </a:r>
            <a:endParaRPr>
              <a:latin typeface="Montserrat"/>
              <a:ea typeface="Montserrat"/>
              <a:cs typeface="Montserrat"/>
              <a:sym typeface="Montserrat"/>
            </a:endParaRPr>
          </a:p>
          <a:p>
            <a:pPr indent="0" lvl="0" marL="0" rtl="0" algn="ctr">
              <a:lnSpc>
                <a:spcPct val="100000"/>
              </a:lnSpc>
              <a:spcBef>
                <a:spcPts val="0"/>
              </a:spcBef>
              <a:spcAft>
                <a:spcPts val="0"/>
              </a:spcAft>
              <a:buClr>
                <a:schemeClr val="dk1"/>
              </a:buClr>
              <a:buSzPct val="71427"/>
              <a:buNone/>
            </a:pPr>
            <a:r>
              <a:rPr lang="en">
                <a:latin typeface="Montserrat"/>
                <a:ea typeface="Montserrat"/>
                <a:cs typeface="Montserrat"/>
                <a:sym typeface="Montserrat"/>
              </a:rPr>
              <a:t>English Language Proficiency Testing</a:t>
            </a:r>
            <a:br>
              <a:rPr lang="en">
                <a:latin typeface="Montserrat"/>
                <a:ea typeface="Montserrat"/>
                <a:cs typeface="Montserrat"/>
                <a:sym typeface="Montserrat"/>
              </a:rPr>
            </a:br>
            <a:r>
              <a:rPr lang="en">
                <a:latin typeface="Montserrat"/>
                <a:ea typeface="Montserrat"/>
                <a:cs typeface="Montserrat"/>
                <a:sym typeface="Montserrat"/>
              </a:rPr>
              <a:t>for </a:t>
            </a:r>
            <a:br>
              <a:rPr lang="en">
                <a:latin typeface="Montserrat"/>
                <a:ea typeface="Montserrat"/>
                <a:cs typeface="Montserrat"/>
                <a:sym typeface="Montserrat"/>
              </a:rPr>
            </a:br>
            <a:r>
              <a:rPr lang="en">
                <a:latin typeface="Montserrat"/>
                <a:ea typeface="Montserrat"/>
                <a:cs typeface="Montserrat"/>
                <a:sym typeface="Montserrat"/>
              </a:rPr>
              <a:t>Multilingual Learners</a:t>
            </a:r>
            <a:br>
              <a:rPr lang="en">
                <a:latin typeface="Montserrat"/>
                <a:ea typeface="Montserrat"/>
                <a:cs typeface="Montserrat"/>
                <a:sym typeface="Montserrat"/>
              </a:rPr>
            </a:br>
            <a:br>
              <a:rPr lang="en">
                <a:latin typeface="Montserrat"/>
                <a:ea typeface="Montserrat"/>
                <a:cs typeface="Montserrat"/>
                <a:sym typeface="Montserrat"/>
              </a:rPr>
            </a:br>
            <a:r>
              <a:rPr lang="en">
                <a:latin typeface="Montserrat"/>
                <a:ea typeface="Montserrat"/>
                <a:cs typeface="Montserrat"/>
                <a:sym typeface="Montserrat"/>
              </a:rPr>
              <a:t>Spring, 2024</a:t>
            </a:r>
            <a:endParaRPr>
              <a:latin typeface="Montserrat"/>
              <a:ea typeface="Montserrat"/>
              <a:cs typeface="Montserrat"/>
              <a:sym typeface="Montserrat"/>
            </a:endParaRPr>
          </a:p>
        </p:txBody>
      </p:sp>
      <p:pic>
        <p:nvPicPr>
          <p:cNvPr id="124" name="Google Shape;124;p21"/>
          <p:cNvPicPr preferRelativeResize="0"/>
          <p:nvPr/>
        </p:nvPicPr>
        <p:blipFill rotWithShape="1">
          <a:blip r:embed="rId3">
            <a:alphaModFix/>
          </a:blip>
          <a:srcRect b="0" l="0" r="0" t="0"/>
          <a:stretch/>
        </p:blipFill>
        <p:spPr>
          <a:xfrm>
            <a:off x="2618176" y="453279"/>
            <a:ext cx="3907631" cy="156448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22" name="Google Shape;822;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23" name="Google Shape;823;p93"/>
          <p:cNvPicPr preferRelativeResize="0"/>
          <p:nvPr/>
        </p:nvPicPr>
        <p:blipFill>
          <a:blip r:embed="rId3">
            <a:alphaModFix/>
          </a:blip>
          <a:stretch>
            <a:fillRect/>
          </a:stretch>
        </p:blipFill>
        <p:spPr>
          <a:xfrm>
            <a:off x="0" y="0"/>
            <a:ext cx="9144000" cy="5143500"/>
          </a:xfrm>
          <a:prstGeom prst="rect">
            <a:avLst/>
          </a:prstGeom>
          <a:noFill/>
          <a:ln>
            <a:noFill/>
          </a:ln>
        </p:spPr>
      </p:pic>
      <p:sp>
        <p:nvSpPr>
          <p:cNvPr id="824" name="Google Shape;824;p93"/>
          <p:cNvSpPr txBox="1"/>
          <p:nvPr/>
        </p:nvSpPr>
        <p:spPr>
          <a:xfrm>
            <a:off x="282775" y="1202775"/>
            <a:ext cx="6032700" cy="600300"/>
          </a:xfrm>
          <a:prstGeom prst="rect">
            <a:avLst/>
          </a:prstGeom>
          <a:solidFill>
            <a:srgbClr val="FFFF00"/>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00"/>
                </a:highlight>
                <a:latin typeface="Montserrat"/>
                <a:ea typeface="Montserrat"/>
                <a:cs typeface="Montserrat"/>
                <a:sym typeface="Montserrat"/>
              </a:rPr>
              <a:t>They can’t tell that I was very scared and nervous to take the test, they also couldn't see that I like different things</a:t>
            </a:r>
            <a:endParaRPr sz="1350">
              <a:solidFill>
                <a:srgbClr val="202124"/>
              </a:solidFill>
              <a:highlight>
                <a:srgbClr val="F8F9FA"/>
              </a:highlight>
              <a:latin typeface="Montserrat"/>
              <a:ea typeface="Montserrat"/>
              <a:cs typeface="Montserrat"/>
              <a:sym typeface="Montserrat"/>
            </a:endParaRPr>
          </a:p>
        </p:txBody>
      </p:sp>
      <p:sp>
        <p:nvSpPr>
          <p:cNvPr id="825" name="Google Shape;825;p93"/>
          <p:cNvSpPr txBox="1"/>
          <p:nvPr/>
        </p:nvSpPr>
        <p:spPr>
          <a:xfrm>
            <a:off x="508225" y="2403950"/>
            <a:ext cx="17262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What I’m good at. </a:t>
            </a:r>
            <a:endParaRPr sz="1350">
              <a:latin typeface="Montserrat"/>
              <a:ea typeface="Montserrat"/>
              <a:cs typeface="Montserrat"/>
              <a:sym typeface="Montserrat"/>
            </a:endParaRPr>
          </a:p>
        </p:txBody>
      </p:sp>
      <p:sp>
        <p:nvSpPr>
          <p:cNvPr id="826" name="Google Shape;826;p93"/>
          <p:cNvSpPr txBox="1"/>
          <p:nvPr/>
        </p:nvSpPr>
        <p:spPr>
          <a:xfrm>
            <a:off x="103226" y="0"/>
            <a:ext cx="7652100" cy="12615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What do state test results </a:t>
            </a:r>
            <a:r>
              <a:rPr b="1" lang="en" sz="3200" u="sng">
                <a:solidFill>
                  <a:srgbClr val="FFFFFF"/>
                </a:solidFill>
                <a:latin typeface="Montserrat"/>
                <a:ea typeface="Montserrat"/>
                <a:cs typeface="Montserrat"/>
                <a:sym typeface="Montserrat"/>
              </a:rPr>
              <a:t>not </a:t>
            </a:r>
            <a:r>
              <a:rPr b="1" lang="en" sz="3200">
                <a:solidFill>
                  <a:srgbClr val="FFFFFF"/>
                </a:solidFill>
                <a:latin typeface="Montserrat"/>
                <a:ea typeface="Montserrat"/>
                <a:cs typeface="Montserrat"/>
                <a:sym typeface="Montserrat"/>
              </a:rPr>
              <a:t>tell us about you as a student? </a:t>
            </a:r>
            <a:r>
              <a:rPr b="1" lang="en" sz="3200">
                <a:solidFill>
                  <a:srgbClr val="0D5BDC"/>
                </a:solidFill>
                <a:latin typeface="Montserrat"/>
                <a:ea typeface="Montserrat"/>
                <a:cs typeface="Montserrat"/>
                <a:sym typeface="Montserrat"/>
              </a:rPr>
              <a:t> </a:t>
            </a:r>
            <a:endParaRPr b="1" sz="3200">
              <a:solidFill>
                <a:srgbClr val="0D5BDC"/>
              </a:solidFill>
              <a:latin typeface="Montserrat"/>
              <a:ea typeface="Montserrat"/>
              <a:cs typeface="Montserrat"/>
              <a:sym typeface="Montserrat"/>
            </a:endParaRPr>
          </a:p>
          <a:p>
            <a:pPr indent="0" lvl="0" marL="0" rtl="0" algn="l">
              <a:spcBef>
                <a:spcPts val="0"/>
              </a:spcBef>
              <a:spcAft>
                <a:spcPts val="0"/>
              </a:spcAft>
              <a:buClr>
                <a:schemeClr val="dk1"/>
              </a:buClr>
              <a:buSzPct val="47826"/>
              <a:buFont typeface="Arial"/>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32" name="Google Shape;832;p9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33" name="Google Shape;833;p94"/>
          <p:cNvPicPr preferRelativeResize="0"/>
          <p:nvPr/>
        </p:nvPicPr>
        <p:blipFill>
          <a:blip r:embed="rId3">
            <a:alphaModFix/>
          </a:blip>
          <a:stretch>
            <a:fillRect/>
          </a:stretch>
        </p:blipFill>
        <p:spPr>
          <a:xfrm>
            <a:off x="0" y="0"/>
            <a:ext cx="9144000" cy="5143500"/>
          </a:xfrm>
          <a:prstGeom prst="rect">
            <a:avLst/>
          </a:prstGeom>
          <a:noFill/>
          <a:ln>
            <a:noFill/>
          </a:ln>
        </p:spPr>
      </p:pic>
      <p:sp>
        <p:nvSpPr>
          <p:cNvPr id="834" name="Google Shape;834;p94"/>
          <p:cNvSpPr txBox="1"/>
          <p:nvPr/>
        </p:nvSpPr>
        <p:spPr>
          <a:xfrm>
            <a:off x="282775" y="1202775"/>
            <a:ext cx="60327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can’t tell that i was very scared and nervous to take the test, they also couldn't see that I like different things</a:t>
            </a:r>
            <a:endParaRPr sz="1350">
              <a:solidFill>
                <a:srgbClr val="202124"/>
              </a:solidFill>
              <a:highlight>
                <a:srgbClr val="F8F9FA"/>
              </a:highlight>
              <a:latin typeface="Montserrat"/>
              <a:ea typeface="Montserrat"/>
              <a:cs typeface="Montserrat"/>
              <a:sym typeface="Montserrat"/>
            </a:endParaRPr>
          </a:p>
        </p:txBody>
      </p:sp>
      <p:sp>
        <p:nvSpPr>
          <p:cNvPr id="835" name="Google Shape;835;p94"/>
          <p:cNvSpPr txBox="1"/>
          <p:nvPr/>
        </p:nvSpPr>
        <p:spPr>
          <a:xfrm>
            <a:off x="508225" y="2403950"/>
            <a:ext cx="17262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What I’m good at. </a:t>
            </a:r>
            <a:endParaRPr sz="1350">
              <a:latin typeface="Montserrat"/>
              <a:ea typeface="Montserrat"/>
              <a:cs typeface="Montserrat"/>
              <a:sym typeface="Montserrat"/>
            </a:endParaRPr>
          </a:p>
        </p:txBody>
      </p:sp>
      <p:sp>
        <p:nvSpPr>
          <p:cNvPr id="836" name="Google Shape;836;p94"/>
          <p:cNvSpPr txBox="1"/>
          <p:nvPr/>
        </p:nvSpPr>
        <p:spPr>
          <a:xfrm>
            <a:off x="595150" y="4239150"/>
            <a:ext cx="5654400" cy="600300"/>
          </a:xfrm>
          <a:prstGeom prst="rect">
            <a:avLst/>
          </a:prstGeom>
          <a:solidFill>
            <a:srgbClr val="FFFF00"/>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State test results don’t tell about what we felt while taking this test.</a:t>
            </a:r>
            <a:endParaRPr sz="1700">
              <a:latin typeface="Montserrat"/>
              <a:ea typeface="Montserrat"/>
              <a:cs typeface="Montserrat"/>
              <a:sym typeface="Montserrat"/>
            </a:endParaRPr>
          </a:p>
        </p:txBody>
      </p:sp>
      <p:sp>
        <p:nvSpPr>
          <p:cNvPr id="837" name="Google Shape;837;p94"/>
          <p:cNvSpPr txBox="1"/>
          <p:nvPr/>
        </p:nvSpPr>
        <p:spPr>
          <a:xfrm>
            <a:off x="103226" y="0"/>
            <a:ext cx="7652100" cy="12615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What do state test results </a:t>
            </a:r>
            <a:r>
              <a:rPr b="1" lang="en" sz="3200" u="sng">
                <a:solidFill>
                  <a:srgbClr val="FFFFFF"/>
                </a:solidFill>
                <a:latin typeface="Montserrat"/>
                <a:ea typeface="Montserrat"/>
                <a:cs typeface="Montserrat"/>
                <a:sym typeface="Montserrat"/>
              </a:rPr>
              <a:t>not </a:t>
            </a:r>
            <a:r>
              <a:rPr b="1" lang="en" sz="3200">
                <a:solidFill>
                  <a:srgbClr val="FFFFFF"/>
                </a:solidFill>
                <a:latin typeface="Montserrat"/>
                <a:ea typeface="Montserrat"/>
                <a:cs typeface="Montserrat"/>
                <a:sym typeface="Montserrat"/>
              </a:rPr>
              <a:t>tell us about you as a student? </a:t>
            </a:r>
            <a:r>
              <a:rPr b="1" lang="en" sz="3200">
                <a:solidFill>
                  <a:srgbClr val="0D5BDC"/>
                </a:solidFill>
                <a:latin typeface="Montserrat"/>
                <a:ea typeface="Montserrat"/>
                <a:cs typeface="Montserrat"/>
                <a:sym typeface="Montserrat"/>
              </a:rPr>
              <a:t> </a:t>
            </a:r>
            <a:endParaRPr b="1" sz="3200">
              <a:solidFill>
                <a:srgbClr val="0D5BDC"/>
              </a:solidFill>
              <a:latin typeface="Montserrat"/>
              <a:ea typeface="Montserrat"/>
              <a:cs typeface="Montserrat"/>
              <a:sym typeface="Montserrat"/>
            </a:endParaRPr>
          </a:p>
          <a:p>
            <a:pPr indent="0" lvl="0" marL="0" rtl="0" algn="l">
              <a:spcBef>
                <a:spcPts val="0"/>
              </a:spcBef>
              <a:spcAft>
                <a:spcPts val="0"/>
              </a:spcAft>
              <a:buClr>
                <a:schemeClr val="dk1"/>
              </a:buClr>
              <a:buSzPct val="47826"/>
              <a:buFont typeface="Arial"/>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9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43" name="Google Shape;843;p9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4" name="Google Shape;844;p95"/>
          <p:cNvPicPr preferRelativeResize="0"/>
          <p:nvPr/>
        </p:nvPicPr>
        <p:blipFill>
          <a:blip r:embed="rId3">
            <a:alphaModFix/>
          </a:blip>
          <a:stretch>
            <a:fillRect/>
          </a:stretch>
        </p:blipFill>
        <p:spPr>
          <a:xfrm>
            <a:off x="0" y="0"/>
            <a:ext cx="9144000" cy="5143500"/>
          </a:xfrm>
          <a:prstGeom prst="rect">
            <a:avLst/>
          </a:prstGeom>
          <a:noFill/>
          <a:ln>
            <a:noFill/>
          </a:ln>
        </p:spPr>
      </p:pic>
      <p:sp>
        <p:nvSpPr>
          <p:cNvPr id="845" name="Google Shape;845;p95"/>
          <p:cNvSpPr txBox="1"/>
          <p:nvPr/>
        </p:nvSpPr>
        <p:spPr>
          <a:xfrm>
            <a:off x="282775" y="1202775"/>
            <a:ext cx="6032700" cy="8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can’t tell that i was very scared and nervous to take the test, they also couldn't see that I like different things</a:t>
            </a:r>
            <a:endParaRPr sz="1350">
              <a:solidFill>
                <a:schemeClr val="dk1"/>
              </a:solidFill>
              <a:highlight>
                <a:srgbClr val="FFFF00"/>
              </a:highlight>
              <a:latin typeface="Montserrat"/>
              <a:ea typeface="Montserrat"/>
              <a:cs typeface="Montserrat"/>
              <a:sym typeface="Montserrat"/>
            </a:endParaRPr>
          </a:p>
          <a:p>
            <a:pPr indent="0" lvl="0" marL="0" rtl="0" algn="l">
              <a:spcBef>
                <a:spcPts val="0"/>
              </a:spcBef>
              <a:spcAft>
                <a:spcPts val="0"/>
              </a:spcAft>
              <a:buNone/>
            </a:pPr>
            <a:r>
              <a:t/>
            </a:r>
            <a:endParaRPr sz="1350">
              <a:solidFill>
                <a:srgbClr val="202124"/>
              </a:solidFill>
              <a:highlight>
                <a:srgbClr val="F8F9FA"/>
              </a:highlight>
              <a:latin typeface="Montserrat"/>
              <a:ea typeface="Montserrat"/>
              <a:cs typeface="Montserrat"/>
              <a:sym typeface="Montserrat"/>
            </a:endParaRPr>
          </a:p>
        </p:txBody>
      </p:sp>
      <p:sp>
        <p:nvSpPr>
          <p:cNvPr id="846" name="Google Shape;846;p95"/>
          <p:cNvSpPr txBox="1"/>
          <p:nvPr/>
        </p:nvSpPr>
        <p:spPr>
          <a:xfrm>
            <a:off x="508225" y="2403950"/>
            <a:ext cx="17262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What I’m good at. </a:t>
            </a:r>
            <a:endParaRPr sz="1350">
              <a:latin typeface="Montserrat"/>
              <a:ea typeface="Montserrat"/>
              <a:cs typeface="Montserrat"/>
              <a:sym typeface="Montserrat"/>
            </a:endParaRPr>
          </a:p>
        </p:txBody>
      </p:sp>
      <p:sp>
        <p:nvSpPr>
          <p:cNvPr id="847" name="Google Shape;847;p95"/>
          <p:cNvSpPr txBox="1"/>
          <p:nvPr/>
        </p:nvSpPr>
        <p:spPr>
          <a:xfrm>
            <a:off x="595150" y="4239150"/>
            <a:ext cx="5654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State test results don’t tell about what we felt while taking this test.</a:t>
            </a:r>
            <a:endParaRPr sz="1700">
              <a:latin typeface="Montserrat"/>
              <a:ea typeface="Montserrat"/>
              <a:cs typeface="Montserrat"/>
              <a:sym typeface="Montserrat"/>
            </a:endParaRPr>
          </a:p>
        </p:txBody>
      </p:sp>
      <p:sp>
        <p:nvSpPr>
          <p:cNvPr id="848" name="Google Shape;848;p95"/>
          <p:cNvSpPr txBox="1"/>
          <p:nvPr/>
        </p:nvSpPr>
        <p:spPr>
          <a:xfrm>
            <a:off x="2947150" y="2196025"/>
            <a:ext cx="3302400" cy="600300"/>
          </a:xfrm>
          <a:prstGeom prst="rect">
            <a:avLst/>
          </a:prstGeom>
          <a:solidFill>
            <a:srgbClr val="FFFF00"/>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00"/>
                </a:highlight>
                <a:latin typeface="Montserrat"/>
                <a:ea typeface="Montserrat"/>
                <a:cs typeface="Montserrat"/>
                <a:sym typeface="Montserrat"/>
              </a:rPr>
              <a:t>They don’t tell that we are smart and we know how to learn .</a:t>
            </a:r>
            <a:r>
              <a:rPr lang="en" sz="1350">
                <a:solidFill>
                  <a:srgbClr val="202124"/>
                </a:solidFill>
                <a:highlight>
                  <a:srgbClr val="FFFF00"/>
                </a:highlight>
                <a:latin typeface="Montserrat"/>
                <a:ea typeface="Montserrat"/>
                <a:cs typeface="Montserrat"/>
                <a:sym typeface="Montserrat"/>
              </a:rPr>
              <a:t> </a:t>
            </a:r>
            <a:endParaRPr sz="1350">
              <a:highlight>
                <a:srgbClr val="FFFF00"/>
              </a:highlight>
              <a:latin typeface="Montserrat"/>
              <a:ea typeface="Montserrat"/>
              <a:cs typeface="Montserrat"/>
              <a:sym typeface="Montserrat"/>
            </a:endParaRPr>
          </a:p>
        </p:txBody>
      </p:sp>
      <p:sp>
        <p:nvSpPr>
          <p:cNvPr id="849" name="Google Shape;849;p95"/>
          <p:cNvSpPr txBox="1"/>
          <p:nvPr/>
        </p:nvSpPr>
        <p:spPr>
          <a:xfrm>
            <a:off x="103226" y="0"/>
            <a:ext cx="7652100" cy="12615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What do state test results </a:t>
            </a:r>
            <a:r>
              <a:rPr b="1" lang="en" sz="3200" u="sng">
                <a:solidFill>
                  <a:srgbClr val="FFFFFF"/>
                </a:solidFill>
                <a:latin typeface="Montserrat"/>
                <a:ea typeface="Montserrat"/>
                <a:cs typeface="Montserrat"/>
                <a:sym typeface="Montserrat"/>
              </a:rPr>
              <a:t>not </a:t>
            </a:r>
            <a:r>
              <a:rPr b="1" lang="en" sz="3200">
                <a:solidFill>
                  <a:srgbClr val="FFFFFF"/>
                </a:solidFill>
                <a:latin typeface="Montserrat"/>
                <a:ea typeface="Montserrat"/>
                <a:cs typeface="Montserrat"/>
                <a:sym typeface="Montserrat"/>
              </a:rPr>
              <a:t>tell us about you as a student? </a:t>
            </a:r>
            <a:r>
              <a:rPr b="1" lang="en" sz="3200">
                <a:solidFill>
                  <a:srgbClr val="0D5BDC"/>
                </a:solidFill>
                <a:latin typeface="Montserrat"/>
                <a:ea typeface="Montserrat"/>
                <a:cs typeface="Montserrat"/>
                <a:sym typeface="Montserrat"/>
              </a:rPr>
              <a:t> </a:t>
            </a:r>
            <a:endParaRPr b="1" sz="3200">
              <a:solidFill>
                <a:srgbClr val="0D5BDC"/>
              </a:solidFill>
              <a:latin typeface="Montserrat"/>
              <a:ea typeface="Montserrat"/>
              <a:cs typeface="Montserrat"/>
              <a:sym typeface="Montserrat"/>
            </a:endParaRPr>
          </a:p>
          <a:p>
            <a:pPr indent="0" lvl="0" marL="0" rtl="0" algn="l">
              <a:spcBef>
                <a:spcPts val="0"/>
              </a:spcBef>
              <a:spcAft>
                <a:spcPts val="0"/>
              </a:spcAft>
              <a:buClr>
                <a:schemeClr val="dk1"/>
              </a:buClr>
              <a:buSzPct val="47826"/>
              <a:buFont typeface="Arial"/>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9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55" name="Google Shape;855;p9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56" name="Google Shape;856;p96"/>
          <p:cNvPicPr preferRelativeResize="0"/>
          <p:nvPr/>
        </p:nvPicPr>
        <p:blipFill>
          <a:blip r:embed="rId3">
            <a:alphaModFix/>
          </a:blip>
          <a:stretch>
            <a:fillRect/>
          </a:stretch>
        </p:blipFill>
        <p:spPr>
          <a:xfrm>
            <a:off x="0" y="0"/>
            <a:ext cx="9144000" cy="5143500"/>
          </a:xfrm>
          <a:prstGeom prst="rect">
            <a:avLst/>
          </a:prstGeom>
          <a:noFill/>
          <a:ln>
            <a:noFill/>
          </a:ln>
        </p:spPr>
      </p:pic>
      <p:sp>
        <p:nvSpPr>
          <p:cNvPr id="857" name="Google Shape;857;p96"/>
          <p:cNvSpPr txBox="1"/>
          <p:nvPr/>
        </p:nvSpPr>
        <p:spPr>
          <a:xfrm>
            <a:off x="282775" y="1202775"/>
            <a:ext cx="6032700" cy="8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can’t tell that i was very scared and nervous to take the test, they also couldn't see that I like different things</a:t>
            </a:r>
            <a:endParaRPr sz="1350">
              <a:solidFill>
                <a:schemeClr val="dk1"/>
              </a:solidFill>
              <a:highlight>
                <a:srgbClr val="FFFF00"/>
              </a:highlight>
              <a:latin typeface="Montserrat"/>
              <a:ea typeface="Montserrat"/>
              <a:cs typeface="Montserrat"/>
              <a:sym typeface="Montserrat"/>
            </a:endParaRPr>
          </a:p>
          <a:p>
            <a:pPr indent="0" lvl="0" marL="0" rtl="0" algn="l">
              <a:spcBef>
                <a:spcPts val="0"/>
              </a:spcBef>
              <a:spcAft>
                <a:spcPts val="0"/>
              </a:spcAft>
              <a:buNone/>
            </a:pPr>
            <a:r>
              <a:t/>
            </a:r>
            <a:endParaRPr sz="1350">
              <a:solidFill>
                <a:srgbClr val="202124"/>
              </a:solidFill>
              <a:highlight>
                <a:srgbClr val="F8F9FA"/>
              </a:highlight>
              <a:latin typeface="Montserrat"/>
              <a:ea typeface="Montserrat"/>
              <a:cs typeface="Montserrat"/>
              <a:sym typeface="Montserrat"/>
            </a:endParaRPr>
          </a:p>
        </p:txBody>
      </p:sp>
      <p:sp>
        <p:nvSpPr>
          <p:cNvPr id="858" name="Google Shape;858;p96"/>
          <p:cNvSpPr txBox="1"/>
          <p:nvPr/>
        </p:nvSpPr>
        <p:spPr>
          <a:xfrm>
            <a:off x="508225" y="2403950"/>
            <a:ext cx="17262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What I’m good at. </a:t>
            </a:r>
            <a:endParaRPr sz="1350">
              <a:latin typeface="Montserrat"/>
              <a:ea typeface="Montserrat"/>
              <a:cs typeface="Montserrat"/>
              <a:sym typeface="Montserrat"/>
            </a:endParaRPr>
          </a:p>
        </p:txBody>
      </p:sp>
      <p:sp>
        <p:nvSpPr>
          <p:cNvPr id="859" name="Google Shape;859;p96"/>
          <p:cNvSpPr txBox="1"/>
          <p:nvPr/>
        </p:nvSpPr>
        <p:spPr>
          <a:xfrm>
            <a:off x="595150" y="4239150"/>
            <a:ext cx="5654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State test results don’t tell about what we felt while taking this test.</a:t>
            </a:r>
            <a:endParaRPr sz="1700">
              <a:latin typeface="Montserrat"/>
              <a:ea typeface="Montserrat"/>
              <a:cs typeface="Montserrat"/>
              <a:sym typeface="Montserrat"/>
            </a:endParaRPr>
          </a:p>
        </p:txBody>
      </p:sp>
      <p:sp>
        <p:nvSpPr>
          <p:cNvPr id="860" name="Google Shape;860;p96"/>
          <p:cNvSpPr txBox="1"/>
          <p:nvPr/>
        </p:nvSpPr>
        <p:spPr>
          <a:xfrm>
            <a:off x="508225" y="3073100"/>
            <a:ext cx="3080400" cy="392400"/>
          </a:xfrm>
          <a:prstGeom prst="rect">
            <a:avLst/>
          </a:prstGeom>
          <a:solidFill>
            <a:srgbClr val="FFFF00"/>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350">
                <a:solidFill>
                  <a:srgbClr val="434343"/>
                </a:solidFill>
                <a:latin typeface="Montserrat"/>
                <a:ea typeface="Montserrat"/>
                <a:cs typeface="Montserrat"/>
                <a:sym typeface="Montserrat"/>
              </a:rPr>
              <a:t>I work hard</a:t>
            </a:r>
            <a:endParaRPr sz="1350">
              <a:latin typeface="Montserrat"/>
              <a:ea typeface="Montserrat"/>
              <a:cs typeface="Montserrat"/>
              <a:sym typeface="Montserrat"/>
            </a:endParaRPr>
          </a:p>
        </p:txBody>
      </p:sp>
      <p:sp>
        <p:nvSpPr>
          <p:cNvPr id="861" name="Google Shape;861;p96"/>
          <p:cNvSpPr txBox="1"/>
          <p:nvPr/>
        </p:nvSpPr>
        <p:spPr>
          <a:xfrm>
            <a:off x="2947150" y="2196025"/>
            <a:ext cx="3302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don’t tell that we are smart and we know how to learn .</a:t>
            </a:r>
            <a:r>
              <a:rPr lang="en" sz="1350">
                <a:solidFill>
                  <a:srgbClr val="202124"/>
                </a:solidFill>
                <a:highlight>
                  <a:srgbClr val="FFFFFF"/>
                </a:highlight>
                <a:latin typeface="Montserrat"/>
                <a:ea typeface="Montserrat"/>
                <a:cs typeface="Montserrat"/>
                <a:sym typeface="Montserrat"/>
              </a:rPr>
              <a:t> </a:t>
            </a:r>
            <a:endParaRPr sz="1350">
              <a:highlight>
                <a:srgbClr val="FFFFFF"/>
              </a:highlight>
              <a:latin typeface="Montserrat"/>
              <a:ea typeface="Montserrat"/>
              <a:cs typeface="Montserrat"/>
              <a:sym typeface="Montserrat"/>
            </a:endParaRPr>
          </a:p>
        </p:txBody>
      </p:sp>
      <p:sp>
        <p:nvSpPr>
          <p:cNvPr id="862" name="Google Shape;862;p96"/>
          <p:cNvSpPr txBox="1"/>
          <p:nvPr/>
        </p:nvSpPr>
        <p:spPr>
          <a:xfrm>
            <a:off x="103226" y="0"/>
            <a:ext cx="7652100" cy="12615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What do state test results </a:t>
            </a:r>
            <a:r>
              <a:rPr b="1" lang="en" sz="3200" u="sng">
                <a:solidFill>
                  <a:srgbClr val="FFFFFF"/>
                </a:solidFill>
                <a:latin typeface="Montserrat"/>
                <a:ea typeface="Montserrat"/>
                <a:cs typeface="Montserrat"/>
                <a:sym typeface="Montserrat"/>
              </a:rPr>
              <a:t>not </a:t>
            </a:r>
            <a:r>
              <a:rPr b="1" lang="en" sz="3200">
                <a:solidFill>
                  <a:srgbClr val="FFFFFF"/>
                </a:solidFill>
                <a:latin typeface="Montserrat"/>
                <a:ea typeface="Montserrat"/>
                <a:cs typeface="Montserrat"/>
                <a:sym typeface="Montserrat"/>
              </a:rPr>
              <a:t>tell us about you as a student? </a:t>
            </a:r>
            <a:r>
              <a:rPr b="1" lang="en" sz="3200">
                <a:solidFill>
                  <a:srgbClr val="0D5BDC"/>
                </a:solidFill>
                <a:latin typeface="Montserrat"/>
                <a:ea typeface="Montserrat"/>
                <a:cs typeface="Montserrat"/>
                <a:sym typeface="Montserrat"/>
              </a:rPr>
              <a:t> </a:t>
            </a:r>
            <a:endParaRPr b="1" sz="3200">
              <a:solidFill>
                <a:srgbClr val="0D5BDC"/>
              </a:solidFill>
              <a:latin typeface="Montserrat"/>
              <a:ea typeface="Montserrat"/>
              <a:cs typeface="Montserrat"/>
              <a:sym typeface="Montserrat"/>
            </a:endParaRPr>
          </a:p>
          <a:p>
            <a:pPr indent="0" lvl="0" marL="0" rtl="0" algn="l">
              <a:spcBef>
                <a:spcPts val="0"/>
              </a:spcBef>
              <a:spcAft>
                <a:spcPts val="0"/>
              </a:spcAft>
              <a:buClr>
                <a:schemeClr val="dk1"/>
              </a:buClr>
              <a:buSzPct val="47826"/>
              <a:buFont typeface="Arial"/>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9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68" name="Google Shape;868;p9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69" name="Google Shape;869;p9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70" name="Google Shape;870;p97"/>
          <p:cNvSpPr txBox="1"/>
          <p:nvPr/>
        </p:nvSpPr>
        <p:spPr>
          <a:xfrm>
            <a:off x="282775" y="1202775"/>
            <a:ext cx="6032700" cy="8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can’t tell that i was very scared and nervous to take the test, they also couldn't see that I like different things</a:t>
            </a:r>
            <a:endParaRPr sz="1350">
              <a:solidFill>
                <a:schemeClr val="dk1"/>
              </a:solidFill>
              <a:highlight>
                <a:srgbClr val="FFFF00"/>
              </a:highlight>
              <a:latin typeface="Montserrat"/>
              <a:ea typeface="Montserrat"/>
              <a:cs typeface="Montserrat"/>
              <a:sym typeface="Montserrat"/>
            </a:endParaRPr>
          </a:p>
          <a:p>
            <a:pPr indent="0" lvl="0" marL="0" rtl="0" algn="l">
              <a:spcBef>
                <a:spcPts val="0"/>
              </a:spcBef>
              <a:spcAft>
                <a:spcPts val="0"/>
              </a:spcAft>
              <a:buNone/>
            </a:pPr>
            <a:r>
              <a:t/>
            </a:r>
            <a:endParaRPr sz="1350">
              <a:solidFill>
                <a:srgbClr val="202124"/>
              </a:solidFill>
              <a:highlight>
                <a:srgbClr val="F8F9FA"/>
              </a:highlight>
              <a:latin typeface="Montserrat"/>
              <a:ea typeface="Montserrat"/>
              <a:cs typeface="Montserrat"/>
              <a:sym typeface="Montserrat"/>
            </a:endParaRPr>
          </a:p>
        </p:txBody>
      </p:sp>
      <p:sp>
        <p:nvSpPr>
          <p:cNvPr id="871" name="Google Shape;871;p97"/>
          <p:cNvSpPr txBox="1"/>
          <p:nvPr/>
        </p:nvSpPr>
        <p:spPr>
          <a:xfrm>
            <a:off x="508225" y="2403950"/>
            <a:ext cx="17262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What I’m good at. </a:t>
            </a:r>
            <a:endParaRPr sz="1350">
              <a:latin typeface="Montserrat"/>
              <a:ea typeface="Montserrat"/>
              <a:cs typeface="Montserrat"/>
              <a:sym typeface="Montserrat"/>
            </a:endParaRPr>
          </a:p>
        </p:txBody>
      </p:sp>
      <p:sp>
        <p:nvSpPr>
          <p:cNvPr id="872" name="Google Shape;872;p97"/>
          <p:cNvSpPr txBox="1"/>
          <p:nvPr/>
        </p:nvSpPr>
        <p:spPr>
          <a:xfrm>
            <a:off x="595150" y="4239150"/>
            <a:ext cx="5654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State test results don’t tell about what we felt while taking this test.</a:t>
            </a:r>
            <a:endParaRPr sz="1700">
              <a:latin typeface="Montserrat"/>
              <a:ea typeface="Montserrat"/>
              <a:cs typeface="Montserrat"/>
              <a:sym typeface="Montserrat"/>
            </a:endParaRPr>
          </a:p>
        </p:txBody>
      </p:sp>
      <p:sp>
        <p:nvSpPr>
          <p:cNvPr id="873" name="Google Shape;873;p97"/>
          <p:cNvSpPr txBox="1"/>
          <p:nvPr/>
        </p:nvSpPr>
        <p:spPr>
          <a:xfrm>
            <a:off x="508225" y="3073100"/>
            <a:ext cx="30804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350">
                <a:solidFill>
                  <a:srgbClr val="434343"/>
                </a:solidFill>
                <a:latin typeface="Montserrat"/>
                <a:ea typeface="Montserrat"/>
                <a:cs typeface="Montserrat"/>
                <a:sym typeface="Montserrat"/>
              </a:rPr>
              <a:t>I work hard</a:t>
            </a:r>
            <a:endParaRPr sz="1350">
              <a:latin typeface="Montserrat"/>
              <a:ea typeface="Montserrat"/>
              <a:cs typeface="Montserrat"/>
              <a:sym typeface="Montserrat"/>
            </a:endParaRPr>
          </a:p>
        </p:txBody>
      </p:sp>
      <p:sp>
        <p:nvSpPr>
          <p:cNvPr id="874" name="Google Shape;874;p97"/>
          <p:cNvSpPr txBox="1"/>
          <p:nvPr/>
        </p:nvSpPr>
        <p:spPr>
          <a:xfrm>
            <a:off x="828325" y="3660025"/>
            <a:ext cx="4941600" cy="392400"/>
          </a:xfrm>
          <a:prstGeom prst="rect">
            <a:avLst/>
          </a:prstGeom>
          <a:solidFill>
            <a:srgbClr val="FFFF00"/>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00"/>
                </a:highlight>
                <a:latin typeface="Montserrat"/>
                <a:ea typeface="Montserrat"/>
                <a:cs typeface="Montserrat"/>
                <a:sym typeface="Montserrat"/>
              </a:rPr>
              <a:t>Who I really am and who I want to be</a:t>
            </a:r>
            <a:endParaRPr sz="1350">
              <a:highlight>
                <a:srgbClr val="FFFF00"/>
              </a:highlight>
              <a:latin typeface="Montserrat"/>
              <a:ea typeface="Montserrat"/>
              <a:cs typeface="Montserrat"/>
              <a:sym typeface="Montserrat"/>
            </a:endParaRPr>
          </a:p>
        </p:txBody>
      </p:sp>
      <p:sp>
        <p:nvSpPr>
          <p:cNvPr id="875" name="Google Shape;875;p97"/>
          <p:cNvSpPr txBox="1"/>
          <p:nvPr/>
        </p:nvSpPr>
        <p:spPr>
          <a:xfrm>
            <a:off x="2947150" y="2196025"/>
            <a:ext cx="3302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don’t tell that we are smart and we know how to learn .</a:t>
            </a:r>
            <a:r>
              <a:rPr lang="en" sz="1350">
                <a:solidFill>
                  <a:srgbClr val="202124"/>
                </a:solidFill>
                <a:highlight>
                  <a:srgbClr val="FFFFFF"/>
                </a:highlight>
                <a:latin typeface="Montserrat"/>
                <a:ea typeface="Montserrat"/>
                <a:cs typeface="Montserrat"/>
                <a:sym typeface="Montserrat"/>
              </a:rPr>
              <a:t> </a:t>
            </a:r>
            <a:endParaRPr sz="1350">
              <a:highlight>
                <a:srgbClr val="FFFFFF"/>
              </a:highlight>
              <a:latin typeface="Montserrat"/>
              <a:ea typeface="Montserrat"/>
              <a:cs typeface="Montserrat"/>
              <a:sym typeface="Montserrat"/>
            </a:endParaRPr>
          </a:p>
        </p:txBody>
      </p:sp>
      <p:sp>
        <p:nvSpPr>
          <p:cNvPr id="876" name="Google Shape;876;p97"/>
          <p:cNvSpPr txBox="1"/>
          <p:nvPr/>
        </p:nvSpPr>
        <p:spPr>
          <a:xfrm>
            <a:off x="103226" y="0"/>
            <a:ext cx="7652100" cy="12615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What do state test results </a:t>
            </a:r>
            <a:r>
              <a:rPr b="1" lang="en" sz="3200" u="sng">
                <a:solidFill>
                  <a:srgbClr val="FFFFFF"/>
                </a:solidFill>
                <a:latin typeface="Montserrat"/>
                <a:ea typeface="Montserrat"/>
                <a:cs typeface="Montserrat"/>
                <a:sym typeface="Montserrat"/>
              </a:rPr>
              <a:t>not </a:t>
            </a:r>
            <a:r>
              <a:rPr b="1" lang="en" sz="3200">
                <a:solidFill>
                  <a:srgbClr val="FFFFFF"/>
                </a:solidFill>
                <a:latin typeface="Montserrat"/>
                <a:ea typeface="Montserrat"/>
                <a:cs typeface="Montserrat"/>
                <a:sym typeface="Montserrat"/>
              </a:rPr>
              <a:t>tell us about you as a student? </a:t>
            </a:r>
            <a:r>
              <a:rPr b="1" lang="en" sz="3200">
                <a:solidFill>
                  <a:srgbClr val="0D5BDC"/>
                </a:solidFill>
                <a:latin typeface="Montserrat"/>
                <a:ea typeface="Montserrat"/>
                <a:cs typeface="Montserrat"/>
                <a:sym typeface="Montserrat"/>
              </a:rPr>
              <a:t> </a:t>
            </a:r>
            <a:endParaRPr b="1" sz="3200">
              <a:solidFill>
                <a:srgbClr val="0D5BDC"/>
              </a:solidFill>
              <a:latin typeface="Montserrat"/>
              <a:ea typeface="Montserrat"/>
              <a:cs typeface="Montserrat"/>
              <a:sym typeface="Montserrat"/>
            </a:endParaRPr>
          </a:p>
          <a:p>
            <a:pPr indent="0" lvl="0" marL="0" rtl="0" algn="l">
              <a:spcBef>
                <a:spcPts val="0"/>
              </a:spcBef>
              <a:spcAft>
                <a:spcPts val="0"/>
              </a:spcAft>
              <a:buClr>
                <a:schemeClr val="dk1"/>
              </a:buClr>
              <a:buSzPct val="47826"/>
              <a:buFont typeface="Arial"/>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9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82" name="Google Shape;882;p9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83" name="Google Shape;883;p98"/>
          <p:cNvPicPr preferRelativeResize="0"/>
          <p:nvPr/>
        </p:nvPicPr>
        <p:blipFill>
          <a:blip r:embed="rId3">
            <a:alphaModFix/>
          </a:blip>
          <a:stretch>
            <a:fillRect/>
          </a:stretch>
        </p:blipFill>
        <p:spPr>
          <a:xfrm>
            <a:off x="0" y="0"/>
            <a:ext cx="9144000" cy="5143500"/>
          </a:xfrm>
          <a:prstGeom prst="rect">
            <a:avLst/>
          </a:prstGeom>
          <a:noFill/>
          <a:ln>
            <a:noFill/>
          </a:ln>
        </p:spPr>
      </p:pic>
      <p:sp>
        <p:nvSpPr>
          <p:cNvPr id="884" name="Google Shape;884;p98"/>
          <p:cNvSpPr txBox="1"/>
          <p:nvPr/>
        </p:nvSpPr>
        <p:spPr>
          <a:xfrm>
            <a:off x="282775" y="1202775"/>
            <a:ext cx="6032700" cy="8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can’t tell that i was very scared and nervous to take the test, they also couldn't see that I like different things</a:t>
            </a:r>
            <a:endParaRPr sz="1350">
              <a:solidFill>
                <a:schemeClr val="dk1"/>
              </a:solidFill>
              <a:highlight>
                <a:srgbClr val="FFFF00"/>
              </a:highlight>
              <a:latin typeface="Montserrat"/>
              <a:ea typeface="Montserrat"/>
              <a:cs typeface="Montserrat"/>
              <a:sym typeface="Montserrat"/>
            </a:endParaRPr>
          </a:p>
          <a:p>
            <a:pPr indent="0" lvl="0" marL="0" rtl="0" algn="l">
              <a:spcBef>
                <a:spcPts val="0"/>
              </a:spcBef>
              <a:spcAft>
                <a:spcPts val="0"/>
              </a:spcAft>
              <a:buNone/>
            </a:pPr>
            <a:r>
              <a:t/>
            </a:r>
            <a:endParaRPr sz="1350">
              <a:solidFill>
                <a:srgbClr val="202124"/>
              </a:solidFill>
              <a:highlight>
                <a:srgbClr val="F8F9FA"/>
              </a:highlight>
              <a:latin typeface="Montserrat"/>
              <a:ea typeface="Montserrat"/>
              <a:cs typeface="Montserrat"/>
              <a:sym typeface="Montserrat"/>
            </a:endParaRPr>
          </a:p>
        </p:txBody>
      </p:sp>
      <p:sp>
        <p:nvSpPr>
          <p:cNvPr id="885" name="Google Shape;885;p98"/>
          <p:cNvSpPr txBox="1"/>
          <p:nvPr/>
        </p:nvSpPr>
        <p:spPr>
          <a:xfrm>
            <a:off x="508225" y="2403950"/>
            <a:ext cx="17262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What I’m good at. </a:t>
            </a:r>
            <a:endParaRPr sz="1350">
              <a:latin typeface="Montserrat"/>
              <a:ea typeface="Montserrat"/>
              <a:cs typeface="Montserrat"/>
              <a:sym typeface="Montserrat"/>
            </a:endParaRPr>
          </a:p>
        </p:txBody>
      </p:sp>
      <p:sp>
        <p:nvSpPr>
          <p:cNvPr id="886" name="Google Shape;886;p98"/>
          <p:cNvSpPr txBox="1"/>
          <p:nvPr/>
        </p:nvSpPr>
        <p:spPr>
          <a:xfrm>
            <a:off x="595150" y="4239150"/>
            <a:ext cx="5654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State test results don’t tell about what we felt while taking this test.</a:t>
            </a:r>
            <a:endParaRPr sz="1700">
              <a:latin typeface="Montserrat"/>
              <a:ea typeface="Montserrat"/>
              <a:cs typeface="Montserrat"/>
              <a:sym typeface="Montserrat"/>
            </a:endParaRPr>
          </a:p>
        </p:txBody>
      </p:sp>
      <p:sp>
        <p:nvSpPr>
          <p:cNvPr id="887" name="Google Shape;887;p98"/>
          <p:cNvSpPr txBox="1"/>
          <p:nvPr/>
        </p:nvSpPr>
        <p:spPr>
          <a:xfrm>
            <a:off x="508225" y="3073100"/>
            <a:ext cx="30804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350">
                <a:solidFill>
                  <a:srgbClr val="434343"/>
                </a:solidFill>
                <a:latin typeface="Montserrat"/>
                <a:ea typeface="Montserrat"/>
                <a:cs typeface="Montserrat"/>
                <a:sym typeface="Montserrat"/>
              </a:rPr>
              <a:t>I work hard</a:t>
            </a:r>
            <a:endParaRPr sz="1350">
              <a:latin typeface="Montserrat"/>
              <a:ea typeface="Montserrat"/>
              <a:cs typeface="Montserrat"/>
              <a:sym typeface="Montserrat"/>
            </a:endParaRPr>
          </a:p>
        </p:txBody>
      </p:sp>
      <p:sp>
        <p:nvSpPr>
          <p:cNvPr id="888" name="Google Shape;888;p98"/>
          <p:cNvSpPr txBox="1"/>
          <p:nvPr/>
        </p:nvSpPr>
        <p:spPr>
          <a:xfrm>
            <a:off x="828325" y="3660025"/>
            <a:ext cx="49416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202124"/>
                </a:solidFill>
                <a:highlight>
                  <a:srgbClr val="F8F9FA"/>
                </a:highlight>
                <a:latin typeface="Montserrat"/>
                <a:ea typeface="Montserrat"/>
                <a:cs typeface="Montserrat"/>
                <a:sym typeface="Montserrat"/>
              </a:rPr>
              <a:t> </a:t>
            </a:r>
            <a:r>
              <a:rPr lang="en" sz="1350">
                <a:solidFill>
                  <a:srgbClr val="1F1F1F"/>
                </a:solidFill>
                <a:highlight>
                  <a:srgbClr val="FFFFFF"/>
                </a:highlight>
                <a:latin typeface="Montserrat"/>
                <a:ea typeface="Montserrat"/>
                <a:cs typeface="Montserrat"/>
                <a:sym typeface="Montserrat"/>
              </a:rPr>
              <a:t>Who I really am and who I want to be</a:t>
            </a:r>
            <a:endParaRPr sz="1350">
              <a:latin typeface="Montserrat"/>
              <a:ea typeface="Montserrat"/>
              <a:cs typeface="Montserrat"/>
              <a:sym typeface="Montserrat"/>
            </a:endParaRPr>
          </a:p>
        </p:txBody>
      </p:sp>
      <p:sp>
        <p:nvSpPr>
          <p:cNvPr id="889" name="Google Shape;889;p98"/>
          <p:cNvSpPr txBox="1"/>
          <p:nvPr/>
        </p:nvSpPr>
        <p:spPr>
          <a:xfrm>
            <a:off x="2947150" y="2196025"/>
            <a:ext cx="3302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don’t tell that we are smart and we know how to learn .</a:t>
            </a:r>
            <a:r>
              <a:rPr lang="en" sz="1350">
                <a:solidFill>
                  <a:srgbClr val="202124"/>
                </a:solidFill>
                <a:highlight>
                  <a:srgbClr val="FFFFFF"/>
                </a:highlight>
                <a:latin typeface="Montserrat"/>
                <a:ea typeface="Montserrat"/>
                <a:cs typeface="Montserrat"/>
                <a:sym typeface="Montserrat"/>
              </a:rPr>
              <a:t> </a:t>
            </a:r>
            <a:endParaRPr sz="1350">
              <a:highlight>
                <a:srgbClr val="FFFFFF"/>
              </a:highlight>
              <a:latin typeface="Montserrat"/>
              <a:ea typeface="Montserrat"/>
              <a:cs typeface="Montserrat"/>
              <a:sym typeface="Montserrat"/>
            </a:endParaRPr>
          </a:p>
        </p:txBody>
      </p:sp>
      <p:sp>
        <p:nvSpPr>
          <p:cNvPr id="890" name="Google Shape;890;p98"/>
          <p:cNvSpPr txBox="1"/>
          <p:nvPr/>
        </p:nvSpPr>
        <p:spPr>
          <a:xfrm>
            <a:off x="103226" y="0"/>
            <a:ext cx="7652100" cy="12615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What do state test results </a:t>
            </a:r>
            <a:r>
              <a:rPr b="1" lang="en" sz="3200" u="sng">
                <a:solidFill>
                  <a:srgbClr val="FFFFFF"/>
                </a:solidFill>
                <a:latin typeface="Montserrat"/>
                <a:ea typeface="Montserrat"/>
                <a:cs typeface="Montserrat"/>
                <a:sym typeface="Montserrat"/>
              </a:rPr>
              <a:t>not </a:t>
            </a:r>
            <a:r>
              <a:rPr b="1" lang="en" sz="3200">
                <a:solidFill>
                  <a:srgbClr val="FFFFFF"/>
                </a:solidFill>
                <a:latin typeface="Montserrat"/>
                <a:ea typeface="Montserrat"/>
                <a:cs typeface="Montserrat"/>
                <a:sym typeface="Montserrat"/>
              </a:rPr>
              <a:t>tell us about you as a student? </a:t>
            </a:r>
            <a:r>
              <a:rPr b="1" lang="en" sz="3200">
                <a:solidFill>
                  <a:srgbClr val="0D5BDC"/>
                </a:solidFill>
                <a:latin typeface="Montserrat"/>
                <a:ea typeface="Montserrat"/>
                <a:cs typeface="Montserrat"/>
                <a:sym typeface="Montserrat"/>
              </a:rPr>
              <a:t> </a:t>
            </a:r>
            <a:endParaRPr b="1" sz="3200">
              <a:solidFill>
                <a:srgbClr val="0D5BDC"/>
              </a:solidFill>
              <a:latin typeface="Montserrat"/>
              <a:ea typeface="Montserrat"/>
              <a:cs typeface="Montserrat"/>
              <a:sym typeface="Montserrat"/>
            </a:endParaRPr>
          </a:p>
          <a:p>
            <a:pPr indent="0" lvl="0" marL="0" rtl="0" algn="l">
              <a:spcBef>
                <a:spcPts val="0"/>
              </a:spcBef>
              <a:spcAft>
                <a:spcPts val="0"/>
              </a:spcAft>
              <a:buClr>
                <a:schemeClr val="dk1"/>
              </a:buClr>
              <a:buSzPct val="47826"/>
              <a:buFont typeface="Arial"/>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
        <p:nvSpPr>
          <p:cNvPr id="891" name="Google Shape;891;p98"/>
          <p:cNvSpPr txBox="1"/>
          <p:nvPr/>
        </p:nvSpPr>
        <p:spPr>
          <a:xfrm>
            <a:off x="6527600" y="3839100"/>
            <a:ext cx="2485800" cy="12237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highlight>
                  <a:srgbClr val="FFFF00"/>
                </a:highlight>
                <a:latin typeface="Montserrat"/>
                <a:ea typeface="Montserrat"/>
                <a:cs typeface="Montserrat"/>
                <a:sym typeface="Montserrat"/>
              </a:rPr>
              <a:t>What state test results do not tell you in a student is what is happening at home or school to cause distraction or discomfort.</a:t>
            </a:r>
            <a:endParaRPr sz="1350">
              <a:solidFill>
                <a:schemeClr val="dk2"/>
              </a:solidFill>
              <a:highlight>
                <a:srgbClr val="FFFF00"/>
              </a:highlight>
              <a:latin typeface="Montserrat"/>
              <a:ea typeface="Montserrat"/>
              <a:cs typeface="Montserrat"/>
              <a:sym typeface="Montserrat"/>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9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97" name="Google Shape;897;p9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98" name="Google Shape;898;p99"/>
          <p:cNvPicPr preferRelativeResize="0"/>
          <p:nvPr/>
        </p:nvPicPr>
        <p:blipFill>
          <a:blip r:embed="rId3">
            <a:alphaModFix/>
          </a:blip>
          <a:stretch>
            <a:fillRect/>
          </a:stretch>
        </p:blipFill>
        <p:spPr>
          <a:xfrm>
            <a:off x="0" y="0"/>
            <a:ext cx="9144000" cy="5143500"/>
          </a:xfrm>
          <a:prstGeom prst="rect">
            <a:avLst/>
          </a:prstGeom>
          <a:noFill/>
          <a:ln>
            <a:noFill/>
          </a:ln>
        </p:spPr>
      </p:pic>
      <p:sp>
        <p:nvSpPr>
          <p:cNvPr id="899" name="Google Shape;899;p99"/>
          <p:cNvSpPr txBox="1"/>
          <p:nvPr/>
        </p:nvSpPr>
        <p:spPr>
          <a:xfrm>
            <a:off x="282775" y="1202775"/>
            <a:ext cx="6032700" cy="8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can’t tell that i was very scared and nervous to take the test, they also couldn't see that I like different things</a:t>
            </a:r>
            <a:endParaRPr sz="1350">
              <a:solidFill>
                <a:schemeClr val="dk1"/>
              </a:solidFill>
              <a:highlight>
                <a:srgbClr val="FFFF00"/>
              </a:highlight>
              <a:latin typeface="Montserrat"/>
              <a:ea typeface="Montserrat"/>
              <a:cs typeface="Montserrat"/>
              <a:sym typeface="Montserrat"/>
            </a:endParaRPr>
          </a:p>
          <a:p>
            <a:pPr indent="0" lvl="0" marL="0" rtl="0" algn="l">
              <a:spcBef>
                <a:spcPts val="0"/>
              </a:spcBef>
              <a:spcAft>
                <a:spcPts val="0"/>
              </a:spcAft>
              <a:buNone/>
            </a:pPr>
            <a:r>
              <a:t/>
            </a:r>
            <a:endParaRPr sz="1350">
              <a:solidFill>
                <a:srgbClr val="202124"/>
              </a:solidFill>
              <a:highlight>
                <a:srgbClr val="F8F9FA"/>
              </a:highlight>
              <a:latin typeface="Montserrat"/>
              <a:ea typeface="Montserrat"/>
              <a:cs typeface="Montserrat"/>
              <a:sym typeface="Montserrat"/>
            </a:endParaRPr>
          </a:p>
        </p:txBody>
      </p:sp>
      <p:sp>
        <p:nvSpPr>
          <p:cNvPr id="900" name="Google Shape;900;p99"/>
          <p:cNvSpPr txBox="1"/>
          <p:nvPr/>
        </p:nvSpPr>
        <p:spPr>
          <a:xfrm>
            <a:off x="508225" y="2403950"/>
            <a:ext cx="17262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What I’m good at. </a:t>
            </a:r>
            <a:endParaRPr sz="1350">
              <a:latin typeface="Montserrat"/>
              <a:ea typeface="Montserrat"/>
              <a:cs typeface="Montserrat"/>
              <a:sym typeface="Montserrat"/>
            </a:endParaRPr>
          </a:p>
        </p:txBody>
      </p:sp>
      <p:sp>
        <p:nvSpPr>
          <p:cNvPr id="901" name="Google Shape;901;p99"/>
          <p:cNvSpPr txBox="1"/>
          <p:nvPr/>
        </p:nvSpPr>
        <p:spPr>
          <a:xfrm>
            <a:off x="595150" y="4239150"/>
            <a:ext cx="5654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latin typeface="Montserrat"/>
                <a:ea typeface="Montserrat"/>
                <a:cs typeface="Montserrat"/>
                <a:sym typeface="Montserrat"/>
              </a:rPr>
              <a:t>State test results don’t tell about what we felt while taking this test.</a:t>
            </a:r>
            <a:endParaRPr sz="1700">
              <a:latin typeface="Montserrat"/>
              <a:ea typeface="Montserrat"/>
              <a:cs typeface="Montserrat"/>
              <a:sym typeface="Montserrat"/>
            </a:endParaRPr>
          </a:p>
        </p:txBody>
      </p:sp>
      <p:sp>
        <p:nvSpPr>
          <p:cNvPr id="902" name="Google Shape;902;p99"/>
          <p:cNvSpPr txBox="1"/>
          <p:nvPr/>
        </p:nvSpPr>
        <p:spPr>
          <a:xfrm>
            <a:off x="508225" y="3073100"/>
            <a:ext cx="30804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350">
                <a:solidFill>
                  <a:srgbClr val="434343"/>
                </a:solidFill>
                <a:latin typeface="Montserrat"/>
                <a:ea typeface="Montserrat"/>
                <a:cs typeface="Montserrat"/>
                <a:sym typeface="Montserrat"/>
              </a:rPr>
              <a:t>I work hard</a:t>
            </a:r>
            <a:endParaRPr sz="1350">
              <a:latin typeface="Montserrat"/>
              <a:ea typeface="Montserrat"/>
              <a:cs typeface="Montserrat"/>
              <a:sym typeface="Montserrat"/>
            </a:endParaRPr>
          </a:p>
        </p:txBody>
      </p:sp>
      <p:sp>
        <p:nvSpPr>
          <p:cNvPr id="903" name="Google Shape;903;p99"/>
          <p:cNvSpPr txBox="1"/>
          <p:nvPr/>
        </p:nvSpPr>
        <p:spPr>
          <a:xfrm>
            <a:off x="828325" y="3660025"/>
            <a:ext cx="4941600" cy="39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202124"/>
                </a:solidFill>
                <a:highlight>
                  <a:srgbClr val="F8F9FA"/>
                </a:highlight>
                <a:latin typeface="Montserrat"/>
                <a:ea typeface="Montserrat"/>
                <a:cs typeface="Montserrat"/>
                <a:sym typeface="Montserrat"/>
              </a:rPr>
              <a:t> </a:t>
            </a:r>
            <a:r>
              <a:rPr lang="en" sz="1350">
                <a:solidFill>
                  <a:srgbClr val="1F1F1F"/>
                </a:solidFill>
                <a:highlight>
                  <a:srgbClr val="FFFFFF"/>
                </a:highlight>
                <a:latin typeface="Montserrat"/>
                <a:ea typeface="Montserrat"/>
                <a:cs typeface="Montserrat"/>
                <a:sym typeface="Montserrat"/>
              </a:rPr>
              <a:t>Who I really am and who I want to be</a:t>
            </a:r>
            <a:endParaRPr sz="1350">
              <a:latin typeface="Montserrat"/>
              <a:ea typeface="Montserrat"/>
              <a:cs typeface="Montserrat"/>
              <a:sym typeface="Montserrat"/>
            </a:endParaRPr>
          </a:p>
        </p:txBody>
      </p:sp>
      <p:sp>
        <p:nvSpPr>
          <p:cNvPr id="904" name="Google Shape;904;p99"/>
          <p:cNvSpPr txBox="1"/>
          <p:nvPr/>
        </p:nvSpPr>
        <p:spPr>
          <a:xfrm>
            <a:off x="2947150" y="2196025"/>
            <a:ext cx="3302400" cy="60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FF"/>
                </a:highlight>
                <a:latin typeface="Montserrat"/>
                <a:ea typeface="Montserrat"/>
                <a:cs typeface="Montserrat"/>
                <a:sym typeface="Montserrat"/>
              </a:rPr>
              <a:t>They don’t tell that we are smart and we know how to learn .</a:t>
            </a:r>
            <a:r>
              <a:rPr lang="en" sz="1350">
                <a:solidFill>
                  <a:srgbClr val="202124"/>
                </a:solidFill>
                <a:highlight>
                  <a:srgbClr val="FFFFFF"/>
                </a:highlight>
                <a:latin typeface="Montserrat"/>
                <a:ea typeface="Montserrat"/>
                <a:cs typeface="Montserrat"/>
                <a:sym typeface="Montserrat"/>
              </a:rPr>
              <a:t> </a:t>
            </a:r>
            <a:endParaRPr sz="1350">
              <a:highlight>
                <a:srgbClr val="FFFFFF"/>
              </a:highlight>
              <a:latin typeface="Montserrat"/>
              <a:ea typeface="Montserrat"/>
              <a:cs typeface="Montserrat"/>
              <a:sym typeface="Montserrat"/>
            </a:endParaRPr>
          </a:p>
        </p:txBody>
      </p:sp>
      <p:sp>
        <p:nvSpPr>
          <p:cNvPr id="905" name="Google Shape;905;p99"/>
          <p:cNvSpPr txBox="1"/>
          <p:nvPr/>
        </p:nvSpPr>
        <p:spPr>
          <a:xfrm>
            <a:off x="6628300" y="1830200"/>
            <a:ext cx="2315100" cy="1847100"/>
          </a:xfrm>
          <a:prstGeom prst="rect">
            <a:avLst/>
          </a:prstGeom>
          <a:solidFill>
            <a:srgbClr val="FFFF00"/>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1F1F1F"/>
                </a:solidFill>
                <a:highlight>
                  <a:srgbClr val="FFFF00"/>
                </a:highlight>
                <a:latin typeface="Montserrat"/>
                <a:ea typeface="Montserrat"/>
                <a:cs typeface="Montserrat"/>
                <a:sym typeface="Montserrat"/>
              </a:rPr>
              <a:t>State test results don’t tell you about how I am a hard working student, a loving, kind, and grateful friend, am passionate about my sports, and I appreciate my friends and family</a:t>
            </a:r>
            <a:r>
              <a:rPr lang="en" sz="1350">
                <a:solidFill>
                  <a:srgbClr val="202124"/>
                </a:solidFill>
                <a:highlight>
                  <a:srgbClr val="FFFF00"/>
                </a:highlight>
                <a:latin typeface="Montserrat"/>
                <a:ea typeface="Montserrat"/>
                <a:cs typeface="Montserrat"/>
                <a:sym typeface="Montserrat"/>
              </a:rPr>
              <a:t> </a:t>
            </a:r>
            <a:endParaRPr sz="1350">
              <a:highlight>
                <a:srgbClr val="FFFF00"/>
              </a:highlight>
              <a:latin typeface="Montserrat"/>
              <a:ea typeface="Montserrat"/>
              <a:cs typeface="Montserrat"/>
              <a:sym typeface="Montserrat"/>
            </a:endParaRPr>
          </a:p>
        </p:txBody>
      </p:sp>
      <p:sp>
        <p:nvSpPr>
          <p:cNvPr id="906" name="Google Shape;906;p99"/>
          <p:cNvSpPr txBox="1"/>
          <p:nvPr/>
        </p:nvSpPr>
        <p:spPr>
          <a:xfrm>
            <a:off x="103226" y="0"/>
            <a:ext cx="7652100" cy="12615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What do state test results </a:t>
            </a:r>
            <a:r>
              <a:rPr b="1" lang="en" sz="3200" u="sng">
                <a:solidFill>
                  <a:srgbClr val="FFFFFF"/>
                </a:solidFill>
                <a:latin typeface="Montserrat"/>
                <a:ea typeface="Montserrat"/>
                <a:cs typeface="Montserrat"/>
                <a:sym typeface="Montserrat"/>
              </a:rPr>
              <a:t>not </a:t>
            </a:r>
            <a:r>
              <a:rPr b="1" lang="en" sz="3200">
                <a:solidFill>
                  <a:srgbClr val="FFFFFF"/>
                </a:solidFill>
                <a:latin typeface="Montserrat"/>
                <a:ea typeface="Montserrat"/>
                <a:cs typeface="Montserrat"/>
                <a:sym typeface="Montserrat"/>
              </a:rPr>
              <a:t>tell us about you as a student? </a:t>
            </a:r>
            <a:r>
              <a:rPr b="1" lang="en" sz="3200">
                <a:solidFill>
                  <a:srgbClr val="0D5BDC"/>
                </a:solidFill>
                <a:latin typeface="Montserrat"/>
                <a:ea typeface="Montserrat"/>
                <a:cs typeface="Montserrat"/>
                <a:sym typeface="Montserrat"/>
              </a:rPr>
              <a:t> </a:t>
            </a:r>
            <a:endParaRPr b="1" sz="3200">
              <a:solidFill>
                <a:srgbClr val="0D5BDC"/>
              </a:solidFill>
              <a:latin typeface="Montserrat"/>
              <a:ea typeface="Montserrat"/>
              <a:cs typeface="Montserrat"/>
              <a:sym typeface="Montserrat"/>
            </a:endParaRPr>
          </a:p>
          <a:p>
            <a:pPr indent="0" lvl="0" marL="0" rtl="0" algn="l">
              <a:spcBef>
                <a:spcPts val="0"/>
              </a:spcBef>
              <a:spcAft>
                <a:spcPts val="0"/>
              </a:spcAft>
              <a:buClr>
                <a:schemeClr val="dk1"/>
              </a:buClr>
              <a:buSzPct val="47826"/>
              <a:buFont typeface="Arial"/>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
        <p:nvSpPr>
          <p:cNvPr id="907" name="Google Shape;907;p99"/>
          <p:cNvSpPr txBox="1"/>
          <p:nvPr/>
        </p:nvSpPr>
        <p:spPr>
          <a:xfrm>
            <a:off x="6527600" y="3839100"/>
            <a:ext cx="2485800" cy="1223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rgbClr val="434343"/>
                </a:solidFill>
                <a:highlight>
                  <a:srgbClr val="FFFFFF"/>
                </a:highlight>
                <a:latin typeface="Montserrat"/>
                <a:ea typeface="Montserrat"/>
                <a:cs typeface="Montserrat"/>
                <a:sym typeface="Montserrat"/>
              </a:rPr>
              <a:t>What state test results do not tell you in a student is what is happening at home or school to cause distraction or discomfort.</a:t>
            </a:r>
            <a:endParaRPr sz="135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0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3" name="Google Shape;913;p10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4" name="Google Shape;914;p100"/>
          <p:cNvPicPr preferRelativeResize="0"/>
          <p:nvPr/>
        </p:nvPicPr>
        <p:blipFill>
          <a:blip r:embed="rId3">
            <a:alphaModFix/>
          </a:blip>
          <a:stretch>
            <a:fillRect/>
          </a:stretch>
        </p:blipFill>
        <p:spPr>
          <a:xfrm>
            <a:off x="0" y="0"/>
            <a:ext cx="9144000" cy="5143500"/>
          </a:xfrm>
          <a:prstGeom prst="rect">
            <a:avLst/>
          </a:prstGeom>
          <a:noFill/>
          <a:ln>
            <a:noFill/>
          </a:ln>
        </p:spPr>
      </p:pic>
      <p:sp>
        <p:nvSpPr>
          <p:cNvPr id="915" name="Google Shape;915;p100"/>
          <p:cNvSpPr txBox="1"/>
          <p:nvPr/>
        </p:nvSpPr>
        <p:spPr>
          <a:xfrm>
            <a:off x="103226" y="100625"/>
            <a:ext cx="7652100" cy="12615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Thank you. </a:t>
            </a:r>
            <a:endParaRPr b="1" sz="32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
        <p:nvSpPr>
          <p:cNvPr id="916" name="Google Shape;916;p100"/>
          <p:cNvSpPr txBox="1"/>
          <p:nvPr/>
        </p:nvSpPr>
        <p:spPr>
          <a:xfrm>
            <a:off x="724600" y="1940700"/>
            <a:ext cx="7556100" cy="232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0D5BDC"/>
                </a:solidFill>
                <a:latin typeface="Montserrat"/>
                <a:ea typeface="Montserrat"/>
                <a:cs typeface="Montserrat"/>
                <a:sym typeface="Montserrat"/>
              </a:rPr>
              <a:t> </a:t>
            </a:r>
            <a:endParaRPr b="1" sz="2700">
              <a:solidFill>
                <a:srgbClr val="0D5BDC"/>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latin typeface="Montserrat"/>
                <a:ea typeface="Montserrat"/>
                <a:cs typeface="Montserrat"/>
                <a:sym typeface="Montserrat"/>
              </a:rPr>
              <a:t>Visit the district website to view the presentation and to learn more…</a:t>
            </a:r>
            <a:endParaRPr>
              <a:latin typeface="Montserrat"/>
              <a:ea typeface="Montserrat"/>
              <a:cs typeface="Montserrat"/>
              <a:sym typeface="Montserrat"/>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10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22" name="Google Shape;922;p10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3" name="Google Shape;923;p101"/>
          <p:cNvPicPr preferRelativeResize="0"/>
          <p:nvPr/>
        </p:nvPicPr>
        <p:blipFill>
          <a:blip r:embed="rId3">
            <a:alphaModFix/>
          </a:blip>
          <a:stretch>
            <a:fillRect/>
          </a:stretch>
        </p:blipFill>
        <p:spPr>
          <a:xfrm>
            <a:off x="0" y="0"/>
            <a:ext cx="9144000" cy="5143500"/>
          </a:xfrm>
          <a:prstGeom prst="rect">
            <a:avLst/>
          </a:prstGeom>
          <a:noFill/>
          <a:ln>
            <a:noFill/>
          </a:ln>
        </p:spPr>
      </p:pic>
      <p:sp>
        <p:nvSpPr>
          <p:cNvPr id="924" name="Google Shape;924;p101"/>
          <p:cNvSpPr txBox="1"/>
          <p:nvPr/>
        </p:nvSpPr>
        <p:spPr>
          <a:xfrm>
            <a:off x="103226" y="100625"/>
            <a:ext cx="7652100" cy="12615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b="1" lang="en" sz="3200">
                <a:solidFill>
                  <a:srgbClr val="FFFFFF"/>
                </a:solidFill>
                <a:latin typeface="Montserrat"/>
                <a:ea typeface="Montserrat"/>
                <a:cs typeface="Montserrat"/>
                <a:sym typeface="Montserrat"/>
              </a:rPr>
              <a:t>Thank you. </a:t>
            </a:r>
            <a:endParaRPr b="1" sz="32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2300">
              <a:solidFill>
                <a:srgbClr val="FFFFFF"/>
              </a:solidFill>
              <a:latin typeface="Montserrat"/>
              <a:ea typeface="Montserrat"/>
              <a:cs typeface="Montserrat"/>
              <a:sym typeface="Montserrat"/>
            </a:endParaRPr>
          </a:p>
        </p:txBody>
      </p:sp>
      <p:sp>
        <p:nvSpPr>
          <p:cNvPr id="925" name="Google Shape;925;p101"/>
          <p:cNvSpPr txBox="1"/>
          <p:nvPr/>
        </p:nvSpPr>
        <p:spPr>
          <a:xfrm>
            <a:off x="724600" y="1940700"/>
            <a:ext cx="7556100" cy="232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0D5BDC"/>
                </a:solidFill>
                <a:latin typeface="Montserrat"/>
                <a:ea typeface="Montserrat"/>
                <a:cs typeface="Montserrat"/>
                <a:sym typeface="Montserrat"/>
              </a:rPr>
              <a:t>Behind every data point there is a child.</a:t>
            </a:r>
            <a:endParaRPr b="1" sz="2700">
              <a:solidFill>
                <a:srgbClr val="0D5BDC"/>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latin typeface="Montserrat"/>
                <a:ea typeface="Montserrat"/>
                <a:cs typeface="Montserrat"/>
                <a:sym typeface="Montserrat"/>
              </a:rPr>
              <a:t>Visit the district website to view the presentation and to learn more…</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nvSpPr>
        <p:spPr>
          <a:xfrm>
            <a:off x="320634" y="320635"/>
            <a:ext cx="8354400" cy="4833300"/>
          </a:xfrm>
          <a:prstGeom prst="rect">
            <a:avLst/>
          </a:prstGeom>
          <a:noFill/>
          <a:ln>
            <a:noFill/>
          </a:ln>
        </p:spPr>
        <p:txBody>
          <a:bodyPr anchorCtr="0" anchor="t" bIns="45700" lIns="91425" spcFirstLastPara="1" rIns="91425" wrap="square" tIns="45700">
            <a:spAutoFit/>
          </a:bodyPr>
          <a:lstStyle/>
          <a:p>
            <a:pPr indent="-304800" lvl="0" marL="342900" marR="0" rtl="0" algn="l">
              <a:lnSpc>
                <a:spcPct val="100000"/>
              </a:lnSpc>
              <a:spcBef>
                <a:spcPts val="0"/>
              </a:spcBef>
              <a:spcAft>
                <a:spcPts val="0"/>
              </a:spcAft>
              <a:buClr>
                <a:srgbClr val="000000"/>
              </a:buClr>
              <a:buSzPts val="2200"/>
              <a:buFont typeface="Montserrat"/>
              <a:buChar char="•"/>
            </a:pPr>
            <a:r>
              <a:rPr i="0" lang="en" sz="2200" u="none" cap="none" strike="noStrike">
                <a:solidFill>
                  <a:srgbClr val="000000"/>
                </a:solidFill>
                <a:latin typeface="Montserrat"/>
                <a:ea typeface="Montserrat"/>
                <a:cs typeface="Montserrat"/>
                <a:sym typeface="Montserrat"/>
              </a:rPr>
              <a:t>Administered to Kindergarten through 12th-grade students who have been identified as </a:t>
            </a:r>
            <a:r>
              <a:rPr lang="en" sz="2200">
                <a:solidFill>
                  <a:srgbClr val="202124"/>
                </a:solidFill>
                <a:highlight>
                  <a:srgbClr val="FFFFFF"/>
                </a:highlight>
                <a:latin typeface="Montserrat"/>
                <a:ea typeface="Montserrat"/>
                <a:cs typeface="Montserrat"/>
                <a:sym typeface="Montserrat"/>
              </a:rPr>
              <a:t>Multilingual Learners </a:t>
            </a:r>
            <a:endParaRPr i="0" sz="2200" u="none" cap="none" strike="noStrike">
              <a:solidFill>
                <a:srgbClr val="000000"/>
              </a:solidFill>
              <a:latin typeface="Montserrat"/>
              <a:ea typeface="Montserrat"/>
              <a:cs typeface="Montserrat"/>
              <a:sym typeface="Montserrat"/>
            </a:endParaRPr>
          </a:p>
          <a:p>
            <a:pPr indent="-165100" lvl="0" marL="342900" marR="0" rtl="0" algn="l">
              <a:lnSpc>
                <a:spcPct val="100000"/>
              </a:lnSpc>
              <a:spcBef>
                <a:spcPts val="0"/>
              </a:spcBef>
              <a:spcAft>
                <a:spcPts val="0"/>
              </a:spcAft>
              <a:buClr>
                <a:srgbClr val="000000"/>
              </a:buClr>
              <a:buSzPts val="2800"/>
              <a:buFont typeface="Arial"/>
              <a:buNone/>
            </a:pPr>
            <a:r>
              <a:t/>
            </a:r>
            <a:endParaRPr i="0" sz="2200" u="none" cap="none" strike="noStrike">
              <a:solidFill>
                <a:srgbClr val="000000"/>
              </a:solidFill>
              <a:latin typeface="Montserrat"/>
              <a:ea typeface="Montserrat"/>
              <a:cs typeface="Montserrat"/>
              <a:sym typeface="Montserrat"/>
            </a:endParaRPr>
          </a:p>
          <a:p>
            <a:pPr indent="-304800" lvl="0" marL="342900" marR="0" rtl="0" algn="l">
              <a:lnSpc>
                <a:spcPct val="100000"/>
              </a:lnSpc>
              <a:spcBef>
                <a:spcPts val="0"/>
              </a:spcBef>
              <a:spcAft>
                <a:spcPts val="0"/>
              </a:spcAft>
              <a:buClr>
                <a:srgbClr val="000000"/>
              </a:buClr>
              <a:buSzPts val="2200"/>
              <a:buFont typeface="Montserrat"/>
              <a:buChar char="•"/>
            </a:pPr>
            <a:r>
              <a:rPr i="0" lang="en" sz="2200" u="none" cap="none" strike="noStrike">
                <a:solidFill>
                  <a:srgbClr val="000000"/>
                </a:solidFill>
                <a:latin typeface="Montserrat"/>
                <a:ea typeface="Montserrat"/>
                <a:cs typeface="Montserrat"/>
                <a:sym typeface="Montserrat"/>
              </a:rPr>
              <a:t>Given annually to monitor students' progress in learning academic English</a:t>
            </a:r>
            <a:endParaRPr i="0" sz="800" u="none" cap="none" strike="noStrike">
              <a:solidFill>
                <a:srgbClr val="000000"/>
              </a:solidFill>
              <a:latin typeface="Montserrat"/>
              <a:ea typeface="Montserrat"/>
              <a:cs typeface="Montserrat"/>
              <a:sym typeface="Montserrat"/>
            </a:endParaRPr>
          </a:p>
          <a:p>
            <a:pPr indent="-165100" lvl="0" marL="342900" marR="0" rtl="0" algn="l">
              <a:lnSpc>
                <a:spcPct val="100000"/>
              </a:lnSpc>
              <a:spcBef>
                <a:spcPts val="0"/>
              </a:spcBef>
              <a:spcAft>
                <a:spcPts val="0"/>
              </a:spcAft>
              <a:buClr>
                <a:srgbClr val="000000"/>
              </a:buClr>
              <a:buSzPts val="2800"/>
              <a:buFont typeface="Arial"/>
              <a:buNone/>
            </a:pPr>
            <a:r>
              <a:t/>
            </a:r>
            <a:endParaRPr i="0" sz="2200" u="none" cap="none" strike="noStrike">
              <a:solidFill>
                <a:srgbClr val="000000"/>
              </a:solidFill>
              <a:latin typeface="Montserrat"/>
              <a:ea typeface="Montserrat"/>
              <a:cs typeface="Montserrat"/>
              <a:sym typeface="Montserrat"/>
            </a:endParaRPr>
          </a:p>
          <a:p>
            <a:pPr indent="-304800" lvl="0" marL="342900" marR="0" rtl="0" algn="l">
              <a:lnSpc>
                <a:spcPct val="100000"/>
              </a:lnSpc>
              <a:spcBef>
                <a:spcPts val="0"/>
              </a:spcBef>
              <a:spcAft>
                <a:spcPts val="0"/>
              </a:spcAft>
              <a:buClr>
                <a:srgbClr val="000000"/>
              </a:buClr>
              <a:buSzPts val="2200"/>
              <a:buFont typeface="Montserrat"/>
              <a:buChar char="•"/>
            </a:pPr>
            <a:r>
              <a:rPr i="0" lang="en" sz="2200" u="none" cap="none" strike="noStrike">
                <a:solidFill>
                  <a:srgbClr val="000000"/>
                </a:solidFill>
                <a:latin typeface="Montserrat"/>
                <a:ea typeface="Montserrat"/>
                <a:cs typeface="Montserrat"/>
                <a:sym typeface="Montserrat"/>
              </a:rPr>
              <a:t>Meets U.S. federal requirements of the Every Student Succeeds Act (ESSA) for monitoring and reporting </a:t>
            </a:r>
            <a:r>
              <a:rPr lang="en" sz="2200">
                <a:solidFill>
                  <a:srgbClr val="202124"/>
                </a:solidFill>
                <a:highlight>
                  <a:srgbClr val="FFFFFF"/>
                </a:highlight>
                <a:latin typeface="Montserrat"/>
                <a:ea typeface="Montserrat"/>
                <a:cs typeface="Montserrat"/>
                <a:sym typeface="Montserrat"/>
              </a:rPr>
              <a:t>Multilingual Learners’</a:t>
            </a:r>
            <a:r>
              <a:rPr i="0" lang="en" sz="2200" u="none" cap="none" strike="noStrike">
                <a:solidFill>
                  <a:srgbClr val="000000"/>
                </a:solidFill>
                <a:latin typeface="Montserrat"/>
                <a:ea typeface="Montserrat"/>
                <a:cs typeface="Montserrat"/>
                <a:sym typeface="Montserrat"/>
              </a:rPr>
              <a:t> progress toward English language proficiency</a:t>
            </a:r>
            <a:endParaRPr i="0" sz="800" u="none" cap="none" strike="noStrike">
              <a:solidFill>
                <a:srgbClr val="000000"/>
              </a:solidFill>
              <a:latin typeface="Montserrat"/>
              <a:ea typeface="Montserrat"/>
              <a:cs typeface="Montserrat"/>
              <a:sym typeface="Montserrat"/>
            </a:endParaRPr>
          </a:p>
          <a:p>
            <a:pPr indent="-165100" lvl="0" marL="342900" marR="0" rtl="0" algn="l">
              <a:lnSpc>
                <a:spcPct val="100000"/>
              </a:lnSpc>
              <a:spcBef>
                <a:spcPts val="0"/>
              </a:spcBef>
              <a:spcAft>
                <a:spcPts val="0"/>
              </a:spcAft>
              <a:buClr>
                <a:srgbClr val="000000"/>
              </a:buClr>
              <a:buSzPts val="2800"/>
              <a:buFont typeface="Arial"/>
              <a:buNone/>
            </a:pPr>
            <a:r>
              <a:t/>
            </a:r>
            <a:endParaRPr i="0" sz="2200" u="none" cap="none" strike="noStrike">
              <a:solidFill>
                <a:srgbClr val="000000"/>
              </a:solidFill>
              <a:latin typeface="Montserrat"/>
              <a:ea typeface="Montserrat"/>
              <a:cs typeface="Montserrat"/>
              <a:sym typeface="Montserrat"/>
            </a:endParaRPr>
          </a:p>
          <a:p>
            <a:pPr indent="-304800" lvl="0" marL="342900" marR="0" rtl="0" algn="l">
              <a:lnSpc>
                <a:spcPct val="100000"/>
              </a:lnSpc>
              <a:spcBef>
                <a:spcPts val="0"/>
              </a:spcBef>
              <a:spcAft>
                <a:spcPts val="0"/>
              </a:spcAft>
              <a:buClr>
                <a:srgbClr val="000000"/>
              </a:buClr>
              <a:buSzPts val="2200"/>
              <a:buFont typeface="Montserrat"/>
              <a:buChar char="•"/>
            </a:pPr>
            <a:r>
              <a:rPr i="0" lang="en" sz="2200" u="none" cap="none" strike="noStrike">
                <a:solidFill>
                  <a:srgbClr val="000000"/>
                </a:solidFill>
                <a:latin typeface="Montserrat"/>
                <a:ea typeface="Montserrat"/>
                <a:cs typeface="Montserrat"/>
                <a:sym typeface="Montserrat"/>
              </a:rPr>
              <a:t>Assesses the four language domains of Listening, Speaking, Reading and Writing</a:t>
            </a:r>
            <a:endParaRPr i="0" sz="800" u="none" cap="none" strike="noStrike">
              <a:solidFill>
                <a:srgbClr val="000000"/>
              </a:solidFill>
              <a:latin typeface="Montserrat"/>
              <a:ea typeface="Montserrat"/>
              <a:cs typeface="Montserrat"/>
              <a:sym typeface="Montserrat"/>
            </a:endParaRPr>
          </a:p>
        </p:txBody>
      </p:sp>
      <p:pic>
        <p:nvPicPr>
          <p:cNvPr id="131" name="Google Shape;131;p22"/>
          <p:cNvPicPr preferRelativeResize="0"/>
          <p:nvPr/>
        </p:nvPicPr>
        <p:blipFill rotWithShape="1">
          <a:blip r:embed="rId3">
            <a:alphaModFix/>
          </a:blip>
          <a:srcRect b="0" l="0" r="0" t="0"/>
          <a:stretch/>
        </p:blipFill>
        <p:spPr>
          <a:xfrm>
            <a:off x="7782267" y="4535174"/>
            <a:ext cx="1275150" cy="510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0C144A"/>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